
<file path=[Content_Types].xml><?xml version="1.0" encoding="utf-8"?>
<Types xmlns="http://schemas.openxmlformats.org/package/2006/content-types">
  <Default Extension="2"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99" r:id="rId5"/>
    <p:sldId id="257" r:id="rId6"/>
    <p:sldId id="258" r:id="rId7"/>
    <p:sldId id="286" r:id="rId8"/>
    <p:sldId id="261" r:id="rId9"/>
    <p:sldId id="262" r:id="rId10"/>
    <p:sldId id="275" r:id="rId11"/>
    <p:sldId id="273" r:id="rId12"/>
    <p:sldId id="282" r:id="rId13"/>
    <p:sldId id="285" r:id="rId14"/>
    <p:sldId id="283" r:id="rId15"/>
    <p:sldId id="264" r:id="rId16"/>
    <p:sldId id="266" r:id="rId17"/>
    <p:sldId id="270" r:id="rId18"/>
    <p:sldId id="265" r:id="rId19"/>
    <p:sldId id="271" r:id="rId20"/>
    <p:sldId id="267" r:id="rId21"/>
    <p:sldId id="300" r:id="rId22"/>
    <p:sldId id="292" r:id="rId23"/>
    <p:sldId id="293" r:id="rId24"/>
    <p:sldId id="294" r:id="rId25"/>
    <p:sldId id="288" r:id="rId26"/>
    <p:sldId id="280" r:id="rId27"/>
    <p:sldId id="295" r:id="rId28"/>
    <p:sldId id="296" r:id="rId29"/>
    <p:sldId id="291" r:id="rId30"/>
    <p:sldId id="284"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4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09" autoAdjust="0"/>
    <p:restoredTop sz="60317" autoAdjust="0"/>
  </p:normalViewPr>
  <p:slideViewPr>
    <p:cSldViewPr snapToGrid="0">
      <p:cViewPr varScale="1">
        <p:scale>
          <a:sx n="48" d="100"/>
          <a:sy n="48" d="100"/>
        </p:scale>
        <p:origin x="5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8.2"/><Relationship Id="rId2" Type="http://schemas.openxmlformats.org/officeDocument/2006/relationships/hyperlink" Target="https://en.wikipedia.org/wiki/Talk:Cough" TargetMode="External"/><Relationship Id="rId1" Type="http://schemas.openxmlformats.org/officeDocument/2006/relationships/image" Target="../media/image17.png"/><Relationship Id="rId5" Type="http://schemas.openxmlformats.org/officeDocument/2006/relationships/image" Target="../media/image19.jpg"/><Relationship Id="rId4" Type="http://schemas.openxmlformats.org/officeDocument/2006/relationships/hyperlink" Target="https://www.rawpixel.com/search/thermometer"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ata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ata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ata8.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svg"/><Relationship Id="rId1" Type="http://schemas.openxmlformats.org/officeDocument/2006/relationships/image" Target="../media/image11.png"/><Relationship Id="rId6" Type="http://schemas.openxmlformats.org/officeDocument/2006/relationships/image" Target="../media/image8.svg"/><Relationship Id="rId5" Type="http://schemas.openxmlformats.org/officeDocument/2006/relationships/image" Target="../media/image12.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2"/><Relationship Id="rId2" Type="http://schemas.openxmlformats.org/officeDocument/2006/relationships/hyperlink" Target="https://en.wikipedia.org/wiki/Talk:Cough" TargetMode="External"/><Relationship Id="rId1" Type="http://schemas.openxmlformats.org/officeDocument/2006/relationships/image" Target="../media/image17.png"/><Relationship Id="rId5" Type="http://schemas.openxmlformats.org/officeDocument/2006/relationships/image" Target="../media/image19.jpg"/><Relationship Id="rId4" Type="http://schemas.openxmlformats.org/officeDocument/2006/relationships/hyperlink" Target="https://www.rawpixel.com/search/thermometer"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svg"/><Relationship Id="rId1"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8.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43.png"/><Relationship Id="rId6" Type="http://schemas.openxmlformats.org/officeDocument/2006/relationships/image" Target="../media/image34.sv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47.png"/><Relationship Id="rId14" Type="http://schemas.openxmlformats.org/officeDocument/2006/relationships/image" Target="../media/image4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image" Target="../media/image53.svg"/><Relationship Id="rId1" Type="http://schemas.openxmlformats.org/officeDocument/2006/relationships/image" Target="../media/image62.png"/><Relationship Id="rId6" Type="http://schemas.openxmlformats.org/officeDocument/2006/relationships/image" Target="../media/image57.svg"/><Relationship Id="rId5" Type="http://schemas.openxmlformats.org/officeDocument/2006/relationships/image" Target="../media/image64.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90.png"/><Relationship Id="rId7" Type="http://schemas.openxmlformats.org/officeDocument/2006/relationships/image" Target="../media/image92.png"/><Relationship Id="rId2" Type="http://schemas.openxmlformats.org/officeDocument/2006/relationships/image" Target="../media/image82.svg"/><Relationship Id="rId1" Type="http://schemas.openxmlformats.org/officeDocument/2006/relationships/image" Target="../media/image89.png"/><Relationship Id="rId6" Type="http://schemas.openxmlformats.org/officeDocument/2006/relationships/image" Target="../media/image86.svg"/><Relationship Id="rId5" Type="http://schemas.openxmlformats.org/officeDocument/2006/relationships/image" Target="../media/image91.png"/><Relationship Id="rId4" Type="http://schemas.openxmlformats.org/officeDocument/2006/relationships/image" Target="../media/image8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FF807-30FC-4117-905D-DFCA7C6528D5}"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C37DDF71-06D0-4193-8085-61A54C647CBF}">
      <dgm:prSet custT="1"/>
      <dgm:spPr/>
      <dgm:t>
        <a:bodyPr/>
        <a:lstStyle/>
        <a:p>
          <a:pPr>
            <a:lnSpc>
              <a:spcPct val="100000"/>
            </a:lnSpc>
          </a:pPr>
          <a:r>
            <a:rPr lang="en-US" sz="1800" b="1" dirty="0"/>
            <a:t>To understand what is the 2019 Novel Coronavirus </a:t>
          </a:r>
        </a:p>
      </dgm:t>
    </dgm:pt>
    <dgm:pt modelId="{831B00E2-8399-4C70-B33E-94AD007A21D2}" type="parTrans" cxnId="{2E247583-4AEA-496A-B895-38CEF63BB279}">
      <dgm:prSet/>
      <dgm:spPr/>
      <dgm:t>
        <a:bodyPr/>
        <a:lstStyle/>
        <a:p>
          <a:endParaRPr lang="en-US"/>
        </a:p>
      </dgm:t>
    </dgm:pt>
    <dgm:pt modelId="{CD18EA33-6D66-4A7F-ADA1-1CF72DF716FB}" type="sibTrans" cxnId="{2E247583-4AEA-496A-B895-38CEF63BB279}">
      <dgm:prSet/>
      <dgm:spPr/>
      <dgm:t>
        <a:bodyPr/>
        <a:lstStyle/>
        <a:p>
          <a:endParaRPr lang="en-US"/>
        </a:p>
      </dgm:t>
    </dgm:pt>
    <dgm:pt modelId="{8F94B7C6-E0B8-43F3-AEE9-F829FFDBF9CD}">
      <dgm:prSet custT="1"/>
      <dgm:spPr/>
      <dgm:t>
        <a:bodyPr/>
        <a:lstStyle/>
        <a:p>
          <a:pPr>
            <a:lnSpc>
              <a:spcPct val="100000"/>
            </a:lnSpc>
          </a:pPr>
          <a:r>
            <a:rPr lang="en-US" sz="1800" b="1" dirty="0"/>
            <a:t>To understand how it spreads and who is at risk</a:t>
          </a:r>
        </a:p>
      </dgm:t>
    </dgm:pt>
    <dgm:pt modelId="{DCE36BF6-21BC-40E4-B01A-394DAA2B2CB8}" type="parTrans" cxnId="{B14D71CC-9148-4848-A49E-E0BDD0B29D8E}">
      <dgm:prSet/>
      <dgm:spPr/>
      <dgm:t>
        <a:bodyPr/>
        <a:lstStyle/>
        <a:p>
          <a:endParaRPr lang="en-US"/>
        </a:p>
      </dgm:t>
    </dgm:pt>
    <dgm:pt modelId="{CF8CDC33-FB22-4EA0-805F-EA6DBFFE1CCB}" type="sibTrans" cxnId="{B14D71CC-9148-4848-A49E-E0BDD0B29D8E}">
      <dgm:prSet/>
      <dgm:spPr/>
      <dgm:t>
        <a:bodyPr/>
        <a:lstStyle/>
        <a:p>
          <a:endParaRPr lang="en-US"/>
        </a:p>
      </dgm:t>
    </dgm:pt>
    <dgm:pt modelId="{E93F3EC9-B19A-415A-9D58-3B80943947FA}">
      <dgm:prSet custT="1"/>
      <dgm:spPr/>
      <dgm:t>
        <a:bodyPr/>
        <a:lstStyle/>
        <a:p>
          <a:pPr>
            <a:lnSpc>
              <a:spcPct val="100000"/>
            </a:lnSpc>
          </a:pPr>
          <a:r>
            <a:rPr lang="en-US" sz="1800" b="1" dirty="0"/>
            <a:t>To identify best practices for prevention and wellness</a:t>
          </a:r>
        </a:p>
      </dgm:t>
    </dgm:pt>
    <dgm:pt modelId="{20C7C5DC-76C7-4092-8772-92B53F938CDC}" type="parTrans" cxnId="{84ED0E6E-9779-46B0-9611-AD91E4A33A9B}">
      <dgm:prSet/>
      <dgm:spPr/>
      <dgm:t>
        <a:bodyPr/>
        <a:lstStyle/>
        <a:p>
          <a:endParaRPr lang="en-US"/>
        </a:p>
      </dgm:t>
    </dgm:pt>
    <dgm:pt modelId="{E7CE6A3E-76CF-42DD-97BC-BFDEBB966A56}" type="sibTrans" cxnId="{84ED0E6E-9779-46B0-9611-AD91E4A33A9B}">
      <dgm:prSet/>
      <dgm:spPr/>
      <dgm:t>
        <a:bodyPr/>
        <a:lstStyle/>
        <a:p>
          <a:endParaRPr lang="en-US"/>
        </a:p>
      </dgm:t>
    </dgm:pt>
    <dgm:pt modelId="{A42DAB76-824E-46D3-A251-0F8BF616A313}">
      <dgm:prSet custT="1"/>
      <dgm:spPr/>
      <dgm:t>
        <a:bodyPr/>
        <a:lstStyle/>
        <a:p>
          <a:pPr>
            <a:lnSpc>
              <a:spcPct val="100000"/>
            </a:lnSpc>
          </a:pPr>
          <a:r>
            <a:rPr lang="en-US" sz="1800" b="1" dirty="0"/>
            <a:t>To identify strategies for interrupting racial bias</a:t>
          </a:r>
        </a:p>
      </dgm:t>
    </dgm:pt>
    <dgm:pt modelId="{B2C113B9-95A5-4EB4-AEAD-B632BBF9E71E}" type="parTrans" cxnId="{90625C01-42B5-473E-BFAB-C0524731B2CC}">
      <dgm:prSet/>
      <dgm:spPr/>
      <dgm:t>
        <a:bodyPr/>
        <a:lstStyle/>
        <a:p>
          <a:endParaRPr lang="en-US"/>
        </a:p>
      </dgm:t>
    </dgm:pt>
    <dgm:pt modelId="{67F2FEDA-603C-4777-A9E9-B174D588A48D}" type="sibTrans" cxnId="{90625C01-42B5-473E-BFAB-C0524731B2CC}">
      <dgm:prSet/>
      <dgm:spPr/>
      <dgm:t>
        <a:bodyPr/>
        <a:lstStyle/>
        <a:p>
          <a:endParaRPr lang="en-US"/>
        </a:p>
      </dgm:t>
    </dgm:pt>
    <dgm:pt modelId="{3DB7FFC5-267F-4389-BDCD-35452A4D9850}" type="pres">
      <dgm:prSet presAssocID="{8EAFF807-30FC-4117-905D-DFCA7C6528D5}" presName="root" presStyleCnt="0">
        <dgm:presLayoutVars>
          <dgm:dir/>
          <dgm:resizeHandles val="exact"/>
        </dgm:presLayoutVars>
      </dgm:prSet>
      <dgm:spPr/>
    </dgm:pt>
    <dgm:pt modelId="{C83DF248-8205-4CB4-A1E1-6E393186758E}" type="pres">
      <dgm:prSet presAssocID="{C37DDF71-06D0-4193-8085-61A54C647CBF}" presName="compNode" presStyleCnt="0"/>
      <dgm:spPr/>
    </dgm:pt>
    <dgm:pt modelId="{67AA5B02-E191-4B34-88C2-B36C51159468}" type="pres">
      <dgm:prSet presAssocID="{C37DDF71-06D0-4193-8085-61A54C647CBF}" presName="iconRect" presStyleLbl="node1" presStyleIdx="0" presStyleCnt="4" custLinFactNeighborX="-30426" custLinFactNeighborY="-28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28780928-1268-4DAC-BA03-FBD899804453}" type="pres">
      <dgm:prSet presAssocID="{C37DDF71-06D0-4193-8085-61A54C647CBF}" presName="spaceRect" presStyleCnt="0"/>
      <dgm:spPr/>
    </dgm:pt>
    <dgm:pt modelId="{EF2F63A1-DD7F-4FB7-B4E4-3E8AF56299AA}" type="pres">
      <dgm:prSet presAssocID="{C37DDF71-06D0-4193-8085-61A54C647CBF}" presName="textRect" presStyleLbl="revTx" presStyleIdx="0" presStyleCnt="4" custScaleX="116161">
        <dgm:presLayoutVars>
          <dgm:chMax val="1"/>
          <dgm:chPref val="1"/>
        </dgm:presLayoutVars>
      </dgm:prSet>
      <dgm:spPr/>
    </dgm:pt>
    <dgm:pt modelId="{1F5DF8C8-8D9A-449F-B8E1-1DA7F0E902E1}" type="pres">
      <dgm:prSet presAssocID="{CD18EA33-6D66-4A7F-ADA1-1CF72DF716FB}" presName="sibTrans" presStyleCnt="0"/>
      <dgm:spPr/>
    </dgm:pt>
    <dgm:pt modelId="{17DE0210-38C8-48A6-BEFB-E031B9886ED2}" type="pres">
      <dgm:prSet presAssocID="{8F94B7C6-E0B8-43F3-AEE9-F829FFDBF9CD}" presName="compNode" presStyleCnt="0"/>
      <dgm:spPr/>
    </dgm:pt>
    <dgm:pt modelId="{FACD9191-143A-4154-AA0F-ADD5042A275A}" type="pres">
      <dgm:prSet presAssocID="{8F94B7C6-E0B8-43F3-AEE9-F829FFDBF9CD}" presName="iconRect" presStyleLbl="node1" presStyleIdx="1" presStyleCnt="4" custLinFactX="-106066" custLinFactY="100000" custLinFactNeighborX="-200000" custLinFactNeighborY="14050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9099E0F4-E6E8-443D-817A-FB152749AA7F}" type="pres">
      <dgm:prSet presAssocID="{8F94B7C6-E0B8-43F3-AEE9-F829FFDBF9CD}" presName="spaceRect" presStyleCnt="0"/>
      <dgm:spPr/>
    </dgm:pt>
    <dgm:pt modelId="{DB3DF9BB-D95D-46C3-96E7-C21FDBC17C87}" type="pres">
      <dgm:prSet presAssocID="{8F94B7C6-E0B8-43F3-AEE9-F829FFDBF9CD}" presName="textRect" presStyleLbl="revTx" presStyleIdx="1" presStyleCnt="4" custScaleX="120242">
        <dgm:presLayoutVars>
          <dgm:chMax val="1"/>
          <dgm:chPref val="1"/>
        </dgm:presLayoutVars>
      </dgm:prSet>
      <dgm:spPr/>
    </dgm:pt>
    <dgm:pt modelId="{EFF5B0F6-3F43-4930-9E51-7DB14C19EF51}" type="pres">
      <dgm:prSet presAssocID="{CF8CDC33-FB22-4EA0-805F-EA6DBFFE1CCB}" presName="sibTrans" presStyleCnt="0"/>
      <dgm:spPr/>
    </dgm:pt>
    <dgm:pt modelId="{2E6CF18F-7549-4C59-920B-BBD99CC4C97C}" type="pres">
      <dgm:prSet presAssocID="{E93F3EC9-B19A-415A-9D58-3B80943947FA}" presName="compNode" presStyleCnt="0"/>
      <dgm:spPr/>
    </dgm:pt>
    <dgm:pt modelId="{01FB2C6F-FC25-408F-B044-D19C6789CD86}" type="pres">
      <dgm:prSet presAssocID="{E93F3EC9-B19A-415A-9D58-3B80943947FA}" presName="iconRect" presStyleLbl="node1" presStyleIdx="2" presStyleCnt="4" custLinFactX="100000" custLinFactY="-100000" custLinFactNeighborX="192552" custLinFactNeighborY="-14088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adioactive"/>
        </a:ext>
      </dgm:extLst>
    </dgm:pt>
    <dgm:pt modelId="{0C06633F-F315-4D5E-A728-5527C97E1EF8}" type="pres">
      <dgm:prSet presAssocID="{E93F3EC9-B19A-415A-9D58-3B80943947FA}" presName="spaceRect" presStyleCnt="0"/>
      <dgm:spPr/>
    </dgm:pt>
    <dgm:pt modelId="{EEF98351-F208-4D0F-933E-DFD6621B7562}" type="pres">
      <dgm:prSet presAssocID="{E93F3EC9-B19A-415A-9D58-3B80943947FA}" presName="textRect" presStyleLbl="revTx" presStyleIdx="2" presStyleCnt="4" custScaleX="119211" custLinFactNeighborX="11200" custLinFactNeighborY="-25155">
        <dgm:presLayoutVars>
          <dgm:chMax val="1"/>
          <dgm:chPref val="1"/>
        </dgm:presLayoutVars>
      </dgm:prSet>
      <dgm:spPr/>
    </dgm:pt>
    <dgm:pt modelId="{7A50E6F2-C3AB-4AC7-84E6-15810336D730}" type="pres">
      <dgm:prSet presAssocID="{E7CE6A3E-76CF-42DD-97BC-BFDEBB966A56}" presName="sibTrans" presStyleCnt="0"/>
      <dgm:spPr/>
    </dgm:pt>
    <dgm:pt modelId="{04621FD0-13BB-458F-8397-B796BAD36304}" type="pres">
      <dgm:prSet presAssocID="{A42DAB76-824E-46D3-A251-0F8BF616A313}" presName="compNode" presStyleCnt="0"/>
      <dgm:spPr/>
    </dgm:pt>
    <dgm:pt modelId="{30ED02CD-E147-42A5-88AB-441B3B0C52CF}" type="pres">
      <dgm:prSet presAssocID="{A42DAB76-824E-46D3-A251-0F8BF616A313}" presName="iconRect" presStyleLbl="node1" presStyleIdx="3" presStyleCnt="4" custLinFactNeighborX="10945" custLinFactNeighborY="-1928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dical"/>
        </a:ext>
      </dgm:extLst>
    </dgm:pt>
    <dgm:pt modelId="{A81D78AA-2455-41E4-B3BA-94C24D2D1F55}" type="pres">
      <dgm:prSet presAssocID="{A42DAB76-824E-46D3-A251-0F8BF616A313}" presName="spaceRect" presStyleCnt="0"/>
      <dgm:spPr/>
    </dgm:pt>
    <dgm:pt modelId="{F164C15E-8DCF-483C-BE4A-6186FB21DA38}" type="pres">
      <dgm:prSet presAssocID="{A42DAB76-824E-46D3-A251-0F8BF616A313}" presName="textRect" presStyleLbl="revTx" presStyleIdx="3" presStyleCnt="4" custScaleX="129142" custScaleY="63713" custLinFactNeighborX="13480" custLinFactNeighborY="-56213">
        <dgm:presLayoutVars>
          <dgm:chMax val="1"/>
          <dgm:chPref val="1"/>
        </dgm:presLayoutVars>
      </dgm:prSet>
      <dgm:spPr/>
    </dgm:pt>
  </dgm:ptLst>
  <dgm:cxnLst>
    <dgm:cxn modelId="{90625C01-42B5-473E-BFAB-C0524731B2CC}" srcId="{8EAFF807-30FC-4117-905D-DFCA7C6528D5}" destId="{A42DAB76-824E-46D3-A251-0F8BF616A313}" srcOrd="3" destOrd="0" parTransId="{B2C113B9-95A5-4EB4-AEAD-B632BBF9E71E}" sibTransId="{67F2FEDA-603C-4777-A9E9-B174D588A48D}"/>
    <dgm:cxn modelId="{CD16544C-A704-4B6C-8E4D-FAA31AC54B66}" type="presOf" srcId="{8EAFF807-30FC-4117-905D-DFCA7C6528D5}" destId="{3DB7FFC5-267F-4389-BDCD-35452A4D9850}" srcOrd="0" destOrd="0" presId="urn:microsoft.com/office/officeart/2018/2/layout/IconLabelList"/>
    <dgm:cxn modelId="{84ED0E6E-9779-46B0-9611-AD91E4A33A9B}" srcId="{8EAFF807-30FC-4117-905D-DFCA7C6528D5}" destId="{E93F3EC9-B19A-415A-9D58-3B80943947FA}" srcOrd="2" destOrd="0" parTransId="{20C7C5DC-76C7-4092-8772-92B53F938CDC}" sibTransId="{E7CE6A3E-76CF-42DD-97BC-BFDEBB966A56}"/>
    <dgm:cxn modelId="{3552FA6F-495C-4866-8021-3A270FCDC96F}" type="presOf" srcId="{8F94B7C6-E0B8-43F3-AEE9-F829FFDBF9CD}" destId="{DB3DF9BB-D95D-46C3-96E7-C21FDBC17C87}" srcOrd="0" destOrd="0" presId="urn:microsoft.com/office/officeart/2018/2/layout/IconLabelList"/>
    <dgm:cxn modelId="{344A1F59-941A-4285-8158-33716C47AFE9}" type="presOf" srcId="{A42DAB76-824E-46D3-A251-0F8BF616A313}" destId="{F164C15E-8DCF-483C-BE4A-6186FB21DA38}" srcOrd="0" destOrd="0" presId="urn:microsoft.com/office/officeart/2018/2/layout/IconLabelList"/>
    <dgm:cxn modelId="{2E247583-4AEA-496A-B895-38CEF63BB279}" srcId="{8EAFF807-30FC-4117-905D-DFCA7C6528D5}" destId="{C37DDF71-06D0-4193-8085-61A54C647CBF}" srcOrd="0" destOrd="0" parTransId="{831B00E2-8399-4C70-B33E-94AD007A21D2}" sibTransId="{CD18EA33-6D66-4A7F-ADA1-1CF72DF716FB}"/>
    <dgm:cxn modelId="{A789CC8A-F088-48B0-B708-7801DF10C366}" type="presOf" srcId="{E93F3EC9-B19A-415A-9D58-3B80943947FA}" destId="{EEF98351-F208-4D0F-933E-DFD6621B7562}" srcOrd="0" destOrd="0" presId="urn:microsoft.com/office/officeart/2018/2/layout/IconLabelList"/>
    <dgm:cxn modelId="{B14D71CC-9148-4848-A49E-E0BDD0B29D8E}" srcId="{8EAFF807-30FC-4117-905D-DFCA7C6528D5}" destId="{8F94B7C6-E0B8-43F3-AEE9-F829FFDBF9CD}" srcOrd="1" destOrd="0" parTransId="{DCE36BF6-21BC-40E4-B01A-394DAA2B2CB8}" sibTransId="{CF8CDC33-FB22-4EA0-805F-EA6DBFFE1CCB}"/>
    <dgm:cxn modelId="{D8334BF2-B2D6-4ACE-AD67-687B6C7D54F5}" type="presOf" srcId="{C37DDF71-06D0-4193-8085-61A54C647CBF}" destId="{EF2F63A1-DD7F-4FB7-B4E4-3E8AF56299AA}" srcOrd="0" destOrd="0" presId="urn:microsoft.com/office/officeart/2018/2/layout/IconLabelList"/>
    <dgm:cxn modelId="{DEAE1408-45F7-43EF-B9EB-CAA160BD156D}" type="presParOf" srcId="{3DB7FFC5-267F-4389-BDCD-35452A4D9850}" destId="{C83DF248-8205-4CB4-A1E1-6E393186758E}" srcOrd="0" destOrd="0" presId="urn:microsoft.com/office/officeart/2018/2/layout/IconLabelList"/>
    <dgm:cxn modelId="{CD49CB43-2EC1-4EF6-82C3-246209975212}" type="presParOf" srcId="{C83DF248-8205-4CB4-A1E1-6E393186758E}" destId="{67AA5B02-E191-4B34-88C2-B36C51159468}" srcOrd="0" destOrd="0" presId="urn:microsoft.com/office/officeart/2018/2/layout/IconLabelList"/>
    <dgm:cxn modelId="{9778832B-3D91-4DA2-A284-AD33B0135717}" type="presParOf" srcId="{C83DF248-8205-4CB4-A1E1-6E393186758E}" destId="{28780928-1268-4DAC-BA03-FBD899804453}" srcOrd="1" destOrd="0" presId="urn:microsoft.com/office/officeart/2018/2/layout/IconLabelList"/>
    <dgm:cxn modelId="{C73A196C-FC6E-4505-B6C6-48C7D6D4181F}" type="presParOf" srcId="{C83DF248-8205-4CB4-A1E1-6E393186758E}" destId="{EF2F63A1-DD7F-4FB7-B4E4-3E8AF56299AA}" srcOrd="2" destOrd="0" presId="urn:microsoft.com/office/officeart/2018/2/layout/IconLabelList"/>
    <dgm:cxn modelId="{323A3D52-5B0B-443E-8DBE-2ECFB5258339}" type="presParOf" srcId="{3DB7FFC5-267F-4389-BDCD-35452A4D9850}" destId="{1F5DF8C8-8D9A-449F-B8E1-1DA7F0E902E1}" srcOrd="1" destOrd="0" presId="urn:microsoft.com/office/officeart/2018/2/layout/IconLabelList"/>
    <dgm:cxn modelId="{FB223FA4-41AB-4D39-A7F2-BFBCB8381112}" type="presParOf" srcId="{3DB7FFC5-267F-4389-BDCD-35452A4D9850}" destId="{17DE0210-38C8-48A6-BEFB-E031B9886ED2}" srcOrd="2" destOrd="0" presId="urn:microsoft.com/office/officeart/2018/2/layout/IconLabelList"/>
    <dgm:cxn modelId="{8516AF58-55FC-4B5A-9A24-1B365FF27F33}" type="presParOf" srcId="{17DE0210-38C8-48A6-BEFB-E031B9886ED2}" destId="{FACD9191-143A-4154-AA0F-ADD5042A275A}" srcOrd="0" destOrd="0" presId="urn:microsoft.com/office/officeart/2018/2/layout/IconLabelList"/>
    <dgm:cxn modelId="{FAE9D5D7-CE1F-4314-BB17-8E59003848F3}" type="presParOf" srcId="{17DE0210-38C8-48A6-BEFB-E031B9886ED2}" destId="{9099E0F4-E6E8-443D-817A-FB152749AA7F}" srcOrd="1" destOrd="0" presId="urn:microsoft.com/office/officeart/2018/2/layout/IconLabelList"/>
    <dgm:cxn modelId="{A96FC7A8-0715-4143-B956-120D8DBD3842}" type="presParOf" srcId="{17DE0210-38C8-48A6-BEFB-E031B9886ED2}" destId="{DB3DF9BB-D95D-46C3-96E7-C21FDBC17C87}" srcOrd="2" destOrd="0" presId="urn:microsoft.com/office/officeart/2018/2/layout/IconLabelList"/>
    <dgm:cxn modelId="{AF4272CD-C513-4ED9-A961-B5903974E10A}" type="presParOf" srcId="{3DB7FFC5-267F-4389-BDCD-35452A4D9850}" destId="{EFF5B0F6-3F43-4930-9E51-7DB14C19EF51}" srcOrd="3" destOrd="0" presId="urn:microsoft.com/office/officeart/2018/2/layout/IconLabelList"/>
    <dgm:cxn modelId="{5E25CEE3-E32A-460E-9FA0-FC2BB62240F3}" type="presParOf" srcId="{3DB7FFC5-267F-4389-BDCD-35452A4D9850}" destId="{2E6CF18F-7549-4C59-920B-BBD99CC4C97C}" srcOrd="4" destOrd="0" presId="urn:microsoft.com/office/officeart/2018/2/layout/IconLabelList"/>
    <dgm:cxn modelId="{6E817C3A-B90F-4165-9DB2-CB615687138C}" type="presParOf" srcId="{2E6CF18F-7549-4C59-920B-BBD99CC4C97C}" destId="{01FB2C6F-FC25-408F-B044-D19C6789CD86}" srcOrd="0" destOrd="0" presId="urn:microsoft.com/office/officeart/2018/2/layout/IconLabelList"/>
    <dgm:cxn modelId="{19258FC9-4800-4069-B2E7-8D6606E0C794}" type="presParOf" srcId="{2E6CF18F-7549-4C59-920B-BBD99CC4C97C}" destId="{0C06633F-F315-4D5E-A728-5527C97E1EF8}" srcOrd="1" destOrd="0" presId="urn:microsoft.com/office/officeart/2018/2/layout/IconLabelList"/>
    <dgm:cxn modelId="{79DF82A1-29A3-4643-B17A-DAAFDDD4B8CF}" type="presParOf" srcId="{2E6CF18F-7549-4C59-920B-BBD99CC4C97C}" destId="{EEF98351-F208-4D0F-933E-DFD6621B7562}" srcOrd="2" destOrd="0" presId="urn:microsoft.com/office/officeart/2018/2/layout/IconLabelList"/>
    <dgm:cxn modelId="{539E42F5-6617-4ED6-AE48-4CC3F1232AFA}" type="presParOf" srcId="{3DB7FFC5-267F-4389-BDCD-35452A4D9850}" destId="{7A50E6F2-C3AB-4AC7-84E6-15810336D730}" srcOrd="5" destOrd="0" presId="urn:microsoft.com/office/officeart/2018/2/layout/IconLabelList"/>
    <dgm:cxn modelId="{28E79ED4-A229-4E48-9A4F-5F2B91AAEB42}" type="presParOf" srcId="{3DB7FFC5-267F-4389-BDCD-35452A4D9850}" destId="{04621FD0-13BB-458F-8397-B796BAD36304}" srcOrd="6" destOrd="0" presId="urn:microsoft.com/office/officeart/2018/2/layout/IconLabelList"/>
    <dgm:cxn modelId="{3D5A3BB6-49CA-4A50-BEE8-68CDC6CD8C1D}" type="presParOf" srcId="{04621FD0-13BB-458F-8397-B796BAD36304}" destId="{30ED02CD-E147-42A5-88AB-441B3B0C52CF}" srcOrd="0" destOrd="0" presId="urn:microsoft.com/office/officeart/2018/2/layout/IconLabelList"/>
    <dgm:cxn modelId="{35DAF313-160A-4A79-A23F-A2211A5DEA05}" type="presParOf" srcId="{04621FD0-13BB-458F-8397-B796BAD36304}" destId="{A81D78AA-2455-41E4-B3BA-94C24D2D1F55}" srcOrd="1" destOrd="0" presId="urn:microsoft.com/office/officeart/2018/2/layout/IconLabelList"/>
    <dgm:cxn modelId="{ED4FDC33-D7D7-4D76-B24A-A498E07DF4FF}" type="presParOf" srcId="{04621FD0-13BB-458F-8397-B796BAD36304}" destId="{F164C15E-8DCF-483C-BE4A-6186FB21DA3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34DE9F5-3253-410C-811F-0B363CA43A9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E64D686-38DC-443B-B195-7F532FE7DA6A}">
      <dgm:prSet/>
      <dgm:spPr/>
      <dgm:t>
        <a:bodyPr/>
        <a:lstStyle/>
        <a:p>
          <a:r>
            <a:rPr lang="en-US"/>
            <a:t>A new strain of coronavirus</a:t>
          </a:r>
        </a:p>
      </dgm:t>
    </dgm:pt>
    <dgm:pt modelId="{61F4FDF0-6858-49F3-97DD-77DDDAF24DB6}" type="parTrans" cxnId="{B2E06306-56BC-43B3-A20D-3ACDD5B664E9}">
      <dgm:prSet/>
      <dgm:spPr/>
      <dgm:t>
        <a:bodyPr/>
        <a:lstStyle/>
        <a:p>
          <a:endParaRPr lang="en-US"/>
        </a:p>
      </dgm:t>
    </dgm:pt>
    <dgm:pt modelId="{2681F27C-248F-4CBA-8E47-9F7D2CF4C85F}" type="sibTrans" cxnId="{B2E06306-56BC-43B3-A20D-3ACDD5B664E9}">
      <dgm:prSet/>
      <dgm:spPr/>
      <dgm:t>
        <a:bodyPr/>
        <a:lstStyle/>
        <a:p>
          <a:endParaRPr lang="en-US"/>
        </a:p>
      </dgm:t>
    </dgm:pt>
    <dgm:pt modelId="{A646D99F-C582-4052-9C4B-EA11823F71AE}">
      <dgm:prSet/>
      <dgm:spPr/>
      <dgm:t>
        <a:bodyPr/>
        <a:lstStyle/>
        <a:p>
          <a:r>
            <a:rPr lang="en-US" dirty="0"/>
            <a:t>First detected in Wuhan, China and has spread to 141 countries worldwide</a:t>
          </a:r>
        </a:p>
      </dgm:t>
    </dgm:pt>
    <dgm:pt modelId="{19C32C06-8788-48AB-B676-FA7E6886F492}" type="parTrans" cxnId="{4C274234-3DC2-4666-826F-4E92444C83AC}">
      <dgm:prSet/>
      <dgm:spPr/>
      <dgm:t>
        <a:bodyPr/>
        <a:lstStyle/>
        <a:p>
          <a:endParaRPr lang="en-US"/>
        </a:p>
      </dgm:t>
    </dgm:pt>
    <dgm:pt modelId="{70F68A18-90F6-4474-845B-2380953D12AD}" type="sibTrans" cxnId="{4C274234-3DC2-4666-826F-4E92444C83AC}">
      <dgm:prSet/>
      <dgm:spPr/>
      <dgm:t>
        <a:bodyPr/>
        <a:lstStyle/>
        <a:p>
          <a:endParaRPr lang="en-US"/>
        </a:p>
      </dgm:t>
    </dgm:pt>
    <dgm:pt modelId="{33FAD879-F725-48AD-B407-EC53B60F21A3}">
      <dgm:prSet/>
      <dgm:spPr/>
      <dgm:t>
        <a:bodyPr/>
        <a:lstStyle/>
        <a:p>
          <a:r>
            <a:rPr lang="en-US"/>
            <a:t>Coronaviruses (CoV) are a large family of viruses that cause illness ranging from the common cold to more severe diseases </a:t>
          </a:r>
        </a:p>
      </dgm:t>
    </dgm:pt>
    <dgm:pt modelId="{EA456B79-5D0D-4765-A9C7-A6A06469374F}" type="parTrans" cxnId="{B8F557AB-C385-4614-A613-DB3146AE490B}">
      <dgm:prSet/>
      <dgm:spPr/>
      <dgm:t>
        <a:bodyPr/>
        <a:lstStyle/>
        <a:p>
          <a:endParaRPr lang="en-US"/>
        </a:p>
      </dgm:t>
    </dgm:pt>
    <dgm:pt modelId="{097054A9-D14A-4080-A626-809CCB82C8BB}" type="sibTrans" cxnId="{B8F557AB-C385-4614-A613-DB3146AE490B}">
      <dgm:prSet/>
      <dgm:spPr/>
      <dgm:t>
        <a:bodyPr/>
        <a:lstStyle/>
        <a:p>
          <a:endParaRPr lang="en-US"/>
        </a:p>
      </dgm:t>
    </dgm:pt>
    <dgm:pt modelId="{05027FE2-7F7B-4E9C-BFDA-9C00536407E1}">
      <dgm:prSet/>
      <dgm:spPr/>
      <dgm:t>
        <a:bodyPr/>
        <a:lstStyle/>
        <a:p>
          <a:r>
            <a:rPr lang="en-US"/>
            <a:t>Middle East Respiratory Syndrome (MERS-CoV) and Severe Acute Respiratory Syndrome (SARS-CoV) are examples of coronaviruses</a:t>
          </a:r>
        </a:p>
      </dgm:t>
    </dgm:pt>
    <dgm:pt modelId="{62715D8E-9483-45BC-9B80-C6ABA2D104D5}" type="parTrans" cxnId="{DE8153EC-49EE-458D-A388-673DAEE826F3}">
      <dgm:prSet/>
      <dgm:spPr/>
      <dgm:t>
        <a:bodyPr/>
        <a:lstStyle/>
        <a:p>
          <a:endParaRPr lang="en-US"/>
        </a:p>
      </dgm:t>
    </dgm:pt>
    <dgm:pt modelId="{21ECB40C-0E3F-4924-9117-C3E73F024704}" type="sibTrans" cxnId="{DE8153EC-49EE-458D-A388-673DAEE826F3}">
      <dgm:prSet/>
      <dgm:spPr/>
      <dgm:t>
        <a:bodyPr/>
        <a:lstStyle/>
        <a:p>
          <a:endParaRPr lang="en-US"/>
        </a:p>
      </dgm:t>
    </dgm:pt>
    <dgm:pt modelId="{3D7965C4-1917-4ABE-B69D-A6B98AB1C5BD}" type="pres">
      <dgm:prSet presAssocID="{C34DE9F5-3253-410C-811F-0B363CA43A91}" presName="diagram" presStyleCnt="0">
        <dgm:presLayoutVars>
          <dgm:dir/>
          <dgm:resizeHandles val="exact"/>
        </dgm:presLayoutVars>
      </dgm:prSet>
      <dgm:spPr/>
    </dgm:pt>
    <dgm:pt modelId="{FC1265CC-5C82-4278-9844-588DBD3DF949}" type="pres">
      <dgm:prSet presAssocID="{4E64D686-38DC-443B-B195-7F532FE7DA6A}" presName="node" presStyleLbl="node1" presStyleIdx="0" presStyleCnt="4">
        <dgm:presLayoutVars>
          <dgm:bulletEnabled val="1"/>
        </dgm:presLayoutVars>
      </dgm:prSet>
      <dgm:spPr/>
    </dgm:pt>
    <dgm:pt modelId="{875A09A9-F53B-49DD-B290-B19A8B341264}" type="pres">
      <dgm:prSet presAssocID="{2681F27C-248F-4CBA-8E47-9F7D2CF4C85F}" presName="sibTrans" presStyleCnt="0"/>
      <dgm:spPr/>
    </dgm:pt>
    <dgm:pt modelId="{61ABC988-E4B8-4C8C-AB99-608A029BE15C}" type="pres">
      <dgm:prSet presAssocID="{A646D99F-C582-4052-9C4B-EA11823F71AE}" presName="node" presStyleLbl="node1" presStyleIdx="1" presStyleCnt="4">
        <dgm:presLayoutVars>
          <dgm:bulletEnabled val="1"/>
        </dgm:presLayoutVars>
      </dgm:prSet>
      <dgm:spPr/>
    </dgm:pt>
    <dgm:pt modelId="{D2AAA24C-DEAD-4F5E-A4E2-98E31670C8F7}" type="pres">
      <dgm:prSet presAssocID="{70F68A18-90F6-4474-845B-2380953D12AD}" presName="sibTrans" presStyleCnt="0"/>
      <dgm:spPr/>
    </dgm:pt>
    <dgm:pt modelId="{6BEF2B39-4066-4E5C-972F-6D8D1180ACF0}" type="pres">
      <dgm:prSet presAssocID="{33FAD879-F725-48AD-B407-EC53B60F21A3}" presName="node" presStyleLbl="node1" presStyleIdx="2" presStyleCnt="4">
        <dgm:presLayoutVars>
          <dgm:bulletEnabled val="1"/>
        </dgm:presLayoutVars>
      </dgm:prSet>
      <dgm:spPr/>
    </dgm:pt>
    <dgm:pt modelId="{F614C013-5E91-4033-9B37-F75790DFF5D8}" type="pres">
      <dgm:prSet presAssocID="{097054A9-D14A-4080-A626-809CCB82C8BB}" presName="sibTrans" presStyleCnt="0"/>
      <dgm:spPr/>
    </dgm:pt>
    <dgm:pt modelId="{9EEECE92-8A57-46ED-9474-24056A462D23}" type="pres">
      <dgm:prSet presAssocID="{05027FE2-7F7B-4E9C-BFDA-9C00536407E1}" presName="node" presStyleLbl="node1" presStyleIdx="3" presStyleCnt="4">
        <dgm:presLayoutVars>
          <dgm:bulletEnabled val="1"/>
        </dgm:presLayoutVars>
      </dgm:prSet>
      <dgm:spPr/>
    </dgm:pt>
  </dgm:ptLst>
  <dgm:cxnLst>
    <dgm:cxn modelId="{B2E06306-56BC-43B3-A20D-3ACDD5B664E9}" srcId="{C34DE9F5-3253-410C-811F-0B363CA43A91}" destId="{4E64D686-38DC-443B-B195-7F532FE7DA6A}" srcOrd="0" destOrd="0" parTransId="{61F4FDF0-6858-49F3-97DD-77DDDAF24DB6}" sibTransId="{2681F27C-248F-4CBA-8E47-9F7D2CF4C85F}"/>
    <dgm:cxn modelId="{F9E9941E-A8A1-4F3C-ACEF-C38A73172AD5}" type="presOf" srcId="{A646D99F-C582-4052-9C4B-EA11823F71AE}" destId="{61ABC988-E4B8-4C8C-AB99-608A029BE15C}" srcOrd="0" destOrd="0" presId="urn:microsoft.com/office/officeart/2005/8/layout/default"/>
    <dgm:cxn modelId="{4C274234-3DC2-4666-826F-4E92444C83AC}" srcId="{C34DE9F5-3253-410C-811F-0B363CA43A91}" destId="{A646D99F-C582-4052-9C4B-EA11823F71AE}" srcOrd="1" destOrd="0" parTransId="{19C32C06-8788-48AB-B676-FA7E6886F492}" sibTransId="{70F68A18-90F6-4474-845B-2380953D12AD}"/>
    <dgm:cxn modelId="{A9594479-5DB0-46C2-9DED-BCD750F3F3FC}" type="presOf" srcId="{33FAD879-F725-48AD-B407-EC53B60F21A3}" destId="{6BEF2B39-4066-4E5C-972F-6D8D1180ACF0}" srcOrd="0" destOrd="0" presId="urn:microsoft.com/office/officeart/2005/8/layout/default"/>
    <dgm:cxn modelId="{DEF0DD99-0A74-4F39-B57C-3C8BEB7862DC}" type="presOf" srcId="{C34DE9F5-3253-410C-811F-0B363CA43A91}" destId="{3D7965C4-1917-4ABE-B69D-A6B98AB1C5BD}" srcOrd="0" destOrd="0" presId="urn:microsoft.com/office/officeart/2005/8/layout/default"/>
    <dgm:cxn modelId="{B8F557AB-C385-4614-A613-DB3146AE490B}" srcId="{C34DE9F5-3253-410C-811F-0B363CA43A91}" destId="{33FAD879-F725-48AD-B407-EC53B60F21A3}" srcOrd="2" destOrd="0" parTransId="{EA456B79-5D0D-4765-A9C7-A6A06469374F}" sibTransId="{097054A9-D14A-4080-A626-809CCB82C8BB}"/>
    <dgm:cxn modelId="{272A12B8-4DC7-44B9-A524-59FA1ECD6B4E}" type="presOf" srcId="{05027FE2-7F7B-4E9C-BFDA-9C00536407E1}" destId="{9EEECE92-8A57-46ED-9474-24056A462D23}" srcOrd="0" destOrd="0" presId="urn:microsoft.com/office/officeart/2005/8/layout/default"/>
    <dgm:cxn modelId="{DE8153EC-49EE-458D-A388-673DAEE826F3}" srcId="{C34DE9F5-3253-410C-811F-0B363CA43A91}" destId="{05027FE2-7F7B-4E9C-BFDA-9C00536407E1}" srcOrd="3" destOrd="0" parTransId="{62715D8E-9483-45BC-9B80-C6ABA2D104D5}" sibTransId="{21ECB40C-0E3F-4924-9117-C3E73F024704}"/>
    <dgm:cxn modelId="{4BE523ED-DEBE-411B-BCF7-F60A69419D20}" type="presOf" srcId="{4E64D686-38DC-443B-B195-7F532FE7DA6A}" destId="{FC1265CC-5C82-4278-9844-588DBD3DF949}" srcOrd="0" destOrd="0" presId="urn:microsoft.com/office/officeart/2005/8/layout/default"/>
    <dgm:cxn modelId="{C8C89DEC-8F39-421F-A48A-91AF4377F3EA}" type="presParOf" srcId="{3D7965C4-1917-4ABE-B69D-A6B98AB1C5BD}" destId="{FC1265CC-5C82-4278-9844-588DBD3DF949}" srcOrd="0" destOrd="0" presId="urn:microsoft.com/office/officeart/2005/8/layout/default"/>
    <dgm:cxn modelId="{F10DA624-5064-4789-9CFE-2AFC340870F4}" type="presParOf" srcId="{3D7965C4-1917-4ABE-B69D-A6B98AB1C5BD}" destId="{875A09A9-F53B-49DD-B290-B19A8B341264}" srcOrd="1" destOrd="0" presId="urn:microsoft.com/office/officeart/2005/8/layout/default"/>
    <dgm:cxn modelId="{F47D3D5D-48F9-47AA-898E-813A7D735F4D}" type="presParOf" srcId="{3D7965C4-1917-4ABE-B69D-A6B98AB1C5BD}" destId="{61ABC988-E4B8-4C8C-AB99-608A029BE15C}" srcOrd="2" destOrd="0" presId="urn:microsoft.com/office/officeart/2005/8/layout/default"/>
    <dgm:cxn modelId="{00678010-D25F-4C72-B7BD-5F7647B6ACAD}" type="presParOf" srcId="{3D7965C4-1917-4ABE-B69D-A6B98AB1C5BD}" destId="{D2AAA24C-DEAD-4F5E-A4E2-98E31670C8F7}" srcOrd="3" destOrd="0" presId="urn:microsoft.com/office/officeart/2005/8/layout/default"/>
    <dgm:cxn modelId="{5CB4E5D2-4441-4EA2-8C49-9EFF9ED3D017}" type="presParOf" srcId="{3D7965C4-1917-4ABE-B69D-A6B98AB1C5BD}" destId="{6BEF2B39-4066-4E5C-972F-6D8D1180ACF0}" srcOrd="4" destOrd="0" presId="urn:microsoft.com/office/officeart/2005/8/layout/default"/>
    <dgm:cxn modelId="{6FB256AB-9539-43C5-9F28-F0DEB0D4A9DD}" type="presParOf" srcId="{3D7965C4-1917-4ABE-B69D-A6B98AB1C5BD}" destId="{F614C013-5E91-4033-9B37-F75790DFF5D8}" srcOrd="5" destOrd="0" presId="urn:microsoft.com/office/officeart/2005/8/layout/default"/>
    <dgm:cxn modelId="{A5255E4F-2CDB-4DD9-B65E-D9C5C6E63209}" type="presParOf" srcId="{3D7965C4-1917-4ABE-B69D-A6B98AB1C5BD}" destId="{9EEECE92-8A57-46ED-9474-24056A462D2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A5ECB-CC30-4EA6-A587-C2766AB3A54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ED1DCD9-45E3-4009-BAAD-E810452661A3}">
      <dgm:prSet/>
      <dgm:spPr/>
      <dgm:t>
        <a:bodyPr/>
        <a:lstStyle/>
        <a:p>
          <a:pPr>
            <a:lnSpc>
              <a:spcPct val="100000"/>
            </a:lnSpc>
          </a:pPr>
          <a:r>
            <a:rPr lang="en-US"/>
            <a:t>Cough</a:t>
          </a:r>
        </a:p>
      </dgm:t>
    </dgm:pt>
    <dgm:pt modelId="{94DE4BCC-BEAB-4DB4-BFBD-AF46075E6078}" type="parTrans" cxnId="{19AA28F4-27D7-4703-AE8E-60A947EA2D9C}">
      <dgm:prSet/>
      <dgm:spPr/>
      <dgm:t>
        <a:bodyPr/>
        <a:lstStyle/>
        <a:p>
          <a:endParaRPr lang="en-US"/>
        </a:p>
      </dgm:t>
    </dgm:pt>
    <dgm:pt modelId="{200F9CA2-5BF1-49B6-AC25-493055A1132C}" type="sibTrans" cxnId="{19AA28F4-27D7-4703-AE8E-60A947EA2D9C}">
      <dgm:prSet/>
      <dgm:spPr/>
      <dgm:t>
        <a:bodyPr/>
        <a:lstStyle/>
        <a:p>
          <a:endParaRPr lang="en-US"/>
        </a:p>
      </dgm:t>
    </dgm:pt>
    <dgm:pt modelId="{B8F8B34E-755F-4187-A970-E4AB6935140E}">
      <dgm:prSet/>
      <dgm:spPr/>
      <dgm:t>
        <a:bodyPr/>
        <a:lstStyle/>
        <a:p>
          <a:pPr>
            <a:lnSpc>
              <a:spcPct val="100000"/>
            </a:lnSpc>
          </a:pPr>
          <a:r>
            <a:rPr lang="en-US"/>
            <a:t>Fever</a:t>
          </a:r>
        </a:p>
      </dgm:t>
    </dgm:pt>
    <dgm:pt modelId="{ECA59AD5-4033-4DD0-B84C-AF4466D3C1D9}" type="parTrans" cxnId="{7CC843E2-0BF3-4658-AAAC-DF88F32E6664}">
      <dgm:prSet/>
      <dgm:spPr/>
      <dgm:t>
        <a:bodyPr/>
        <a:lstStyle/>
        <a:p>
          <a:endParaRPr lang="en-US"/>
        </a:p>
      </dgm:t>
    </dgm:pt>
    <dgm:pt modelId="{38256E5B-3472-4227-BFE8-0C1BED950B77}" type="sibTrans" cxnId="{7CC843E2-0BF3-4658-AAAC-DF88F32E6664}">
      <dgm:prSet/>
      <dgm:spPr/>
      <dgm:t>
        <a:bodyPr/>
        <a:lstStyle/>
        <a:p>
          <a:endParaRPr lang="en-US"/>
        </a:p>
      </dgm:t>
    </dgm:pt>
    <dgm:pt modelId="{3026A082-5FE7-4A1A-98BB-3AFD272B4D63}">
      <dgm:prSet/>
      <dgm:spPr/>
      <dgm:t>
        <a:bodyPr/>
        <a:lstStyle/>
        <a:p>
          <a:pPr>
            <a:lnSpc>
              <a:spcPct val="100000"/>
            </a:lnSpc>
          </a:pPr>
          <a:r>
            <a:rPr lang="en-US"/>
            <a:t>Shortness of breath</a:t>
          </a:r>
        </a:p>
      </dgm:t>
    </dgm:pt>
    <dgm:pt modelId="{C5B61FC5-3253-4077-AC70-72C4D6848A74}" type="parTrans" cxnId="{70590434-49BB-474B-B6C0-9ADB6051006B}">
      <dgm:prSet/>
      <dgm:spPr/>
      <dgm:t>
        <a:bodyPr/>
        <a:lstStyle/>
        <a:p>
          <a:endParaRPr lang="en-US"/>
        </a:p>
      </dgm:t>
    </dgm:pt>
    <dgm:pt modelId="{C375C5B3-BD92-41D4-AF12-A312BC10865C}" type="sibTrans" cxnId="{70590434-49BB-474B-B6C0-9ADB6051006B}">
      <dgm:prSet/>
      <dgm:spPr/>
      <dgm:t>
        <a:bodyPr/>
        <a:lstStyle/>
        <a:p>
          <a:endParaRPr lang="en-US"/>
        </a:p>
      </dgm:t>
    </dgm:pt>
    <dgm:pt modelId="{565E2FEA-1C61-437A-A9A6-C6B8F0E749BB}" type="pres">
      <dgm:prSet presAssocID="{9B2A5ECB-CC30-4EA6-A587-C2766AB3A548}" presName="root" presStyleCnt="0">
        <dgm:presLayoutVars>
          <dgm:dir/>
          <dgm:resizeHandles val="exact"/>
        </dgm:presLayoutVars>
      </dgm:prSet>
      <dgm:spPr/>
    </dgm:pt>
    <dgm:pt modelId="{6B7736CB-62BB-4438-9FE7-EF98CD7CEF03}" type="pres">
      <dgm:prSet presAssocID="{9ED1DCD9-45E3-4009-BAAD-E810452661A3}" presName="compNode" presStyleCnt="0"/>
      <dgm:spPr/>
    </dgm:pt>
    <dgm:pt modelId="{296D3D7C-26DF-410B-B3B3-CE6B27B948CD}" type="pres">
      <dgm:prSet presAssocID="{9ED1DCD9-45E3-4009-BAAD-E810452661A3}" presName="bgRect" presStyleLbl="bgShp" presStyleIdx="0" presStyleCnt="3"/>
      <dgm:spPr/>
    </dgm:pt>
    <dgm:pt modelId="{50782C90-86F0-49F9-8B05-2DCD3CAC79E2}" type="pres">
      <dgm:prSet presAssocID="{9ED1DCD9-45E3-4009-BAAD-E810452661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a:ln>
          <a:noFill/>
        </a:ln>
      </dgm:spPr>
    </dgm:pt>
    <dgm:pt modelId="{ED58F4E7-4D98-4805-AA99-0FE8E837BEEF}" type="pres">
      <dgm:prSet presAssocID="{9ED1DCD9-45E3-4009-BAAD-E810452661A3}" presName="spaceRect" presStyleCnt="0"/>
      <dgm:spPr/>
    </dgm:pt>
    <dgm:pt modelId="{3136CA88-121D-498B-829E-C51D1F54546D}" type="pres">
      <dgm:prSet presAssocID="{9ED1DCD9-45E3-4009-BAAD-E810452661A3}" presName="parTx" presStyleLbl="revTx" presStyleIdx="0" presStyleCnt="3">
        <dgm:presLayoutVars>
          <dgm:chMax val="0"/>
          <dgm:chPref val="0"/>
        </dgm:presLayoutVars>
      </dgm:prSet>
      <dgm:spPr/>
    </dgm:pt>
    <dgm:pt modelId="{37F9B124-ACBC-4584-984D-ABB825327D13}" type="pres">
      <dgm:prSet presAssocID="{200F9CA2-5BF1-49B6-AC25-493055A1132C}" presName="sibTrans" presStyleCnt="0"/>
      <dgm:spPr/>
    </dgm:pt>
    <dgm:pt modelId="{6FB6684D-F131-4FB2-B0BB-F9CC10A9AA3D}" type="pres">
      <dgm:prSet presAssocID="{B8F8B34E-755F-4187-A970-E4AB6935140E}" presName="compNode" presStyleCnt="0"/>
      <dgm:spPr/>
    </dgm:pt>
    <dgm:pt modelId="{3053919D-8EC6-4C3B-848B-66FC8D20D245}" type="pres">
      <dgm:prSet presAssocID="{B8F8B34E-755F-4187-A970-E4AB6935140E}" presName="bgRect" presStyleLbl="bgShp" presStyleIdx="1" presStyleCnt="3"/>
      <dgm:spPr/>
    </dgm:pt>
    <dgm:pt modelId="{42B7BF07-1262-454E-B169-982E3E3A3646}" type="pres">
      <dgm:prSet presAssocID="{B8F8B34E-755F-4187-A970-E4AB6935140E}" presName="iconRect" presStyleLbl="node1" presStyleIdx="1" presStyleCnt="3" custLinFactNeighborX="10955" custLinFactNeighborY="6506"/>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dgm:spPr>
    </dgm:pt>
    <dgm:pt modelId="{03D0B6F5-6B47-41CD-A34D-E0A53AF4D5F2}" type="pres">
      <dgm:prSet presAssocID="{B8F8B34E-755F-4187-A970-E4AB6935140E}" presName="spaceRect" presStyleCnt="0"/>
      <dgm:spPr/>
    </dgm:pt>
    <dgm:pt modelId="{D565C191-BB4C-4DB0-B144-43259EA1A8CE}" type="pres">
      <dgm:prSet presAssocID="{B8F8B34E-755F-4187-A970-E4AB6935140E}" presName="parTx" presStyleLbl="revTx" presStyleIdx="1" presStyleCnt="3">
        <dgm:presLayoutVars>
          <dgm:chMax val="0"/>
          <dgm:chPref val="0"/>
        </dgm:presLayoutVars>
      </dgm:prSet>
      <dgm:spPr/>
    </dgm:pt>
    <dgm:pt modelId="{DB012602-BFEE-490B-868F-862CAA348DA9}" type="pres">
      <dgm:prSet presAssocID="{38256E5B-3472-4227-BFE8-0C1BED950B77}" presName="sibTrans" presStyleCnt="0"/>
      <dgm:spPr/>
    </dgm:pt>
    <dgm:pt modelId="{24AD0E01-A3A6-40AB-AAAE-50037C6DDB56}" type="pres">
      <dgm:prSet presAssocID="{3026A082-5FE7-4A1A-98BB-3AFD272B4D63}" presName="compNode" presStyleCnt="0"/>
      <dgm:spPr/>
    </dgm:pt>
    <dgm:pt modelId="{C718438D-B2EB-4D48-A15A-1B1015EA5404}" type="pres">
      <dgm:prSet presAssocID="{3026A082-5FE7-4A1A-98BB-3AFD272B4D63}" presName="bgRect" presStyleLbl="bgShp" presStyleIdx="2" presStyleCnt="3"/>
      <dgm:spPr/>
    </dgm:pt>
    <dgm:pt modelId="{EDDFE78C-962C-4A92-9BDE-A8664FC35893}" type="pres">
      <dgm:prSet presAssocID="{3026A082-5FE7-4A1A-98BB-3AFD272B4D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a:ln>
          <a:noFill/>
        </a:ln>
      </dgm:spPr>
    </dgm:pt>
    <dgm:pt modelId="{80DFA3DA-AA1B-4B7B-8776-498C4A079055}" type="pres">
      <dgm:prSet presAssocID="{3026A082-5FE7-4A1A-98BB-3AFD272B4D63}" presName="spaceRect" presStyleCnt="0"/>
      <dgm:spPr/>
    </dgm:pt>
    <dgm:pt modelId="{5E2CA13D-62B5-4610-9C45-0AF1CBAB43DC}" type="pres">
      <dgm:prSet presAssocID="{3026A082-5FE7-4A1A-98BB-3AFD272B4D63}" presName="parTx" presStyleLbl="revTx" presStyleIdx="2" presStyleCnt="3">
        <dgm:presLayoutVars>
          <dgm:chMax val="0"/>
          <dgm:chPref val="0"/>
        </dgm:presLayoutVars>
      </dgm:prSet>
      <dgm:spPr/>
    </dgm:pt>
  </dgm:ptLst>
  <dgm:cxnLst>
    <dgm:cxn modelId="{70590434-49BB-474B-B6C0-9ADB6051006B}" srcId="{9B2A5ECB-CC30-4EA6-A587-C2766AB3A548}" destId="{3026A082-5FE7-4A1A-98BB-3AFD272B4D63}" srcOrd="2" destOrd="0" parTransId="{C5B61FC5-3253-4077-AC70-72C4D6848A74}" sibTransId="{C375C5B3-BD92-41D4-AF12-A312BC10865C}"/>
    <dgm:cxn modelId="{8E3CA735-900F-4442-84A2-E67356D52C0A}" type="presOf" srcId="{9ED1DCD9-45E3-4009-BAAD-E810452661A3}" destId="{3136CA88-121D-498B-829E-C51D1F54546D}" srcOrd="0" destOrd="0" presId="urn:microsoft.com/office/officeart/2018/2/layout/IconVerticalSolidList"/>
    <dgm:cxn modelId="{858552B9-002D-4B96-96FF-6B4A6A425209}" type="presOf" srcId="{9B2A5ECB-CC30-4EA6-A587-C2766AB3A548}" destId="{565E2FEA-1C61-437A-A9A6-C6B8F0E749BB}" srcOrd="0" destOrd="0" presId="urn:microsoft.com/office/officeart/2018/2/layout/IconVerticalSolidList"/>
    <dgm:cxn modelId="{989CC0BA-8674-4BC9-AD99-4751B8B650AB}" type="presOf" srcId="{3026A082-5FE7-4A1A-98BB-3AFD272B4D63}" destId="{5E2CA13D-62B5-4610-9C45-0AF1CBAB43DC}" srcOrd="0" destOrd="0" presId="urn:microsoft.com/office/officeart/2018/2/layout/IconVerticalSolidList"/>
    <dgm:cxn modelId="{DDBF93D7-E7E7-4A91-B8D1-267CD638F648}" type="presOf" srcId="{B8F8B34E-755F-4187-A970-E4AB6935140E}" destId="{D565C191-BB4C-4DB0-B144-43259EA1A8CE}" srcOrd="0" destOrd="0" presId="urn:microsoft.com/office/officeart/2018/2/layout/IconVerticalSolidList"/>
    <dgm:cxn modelId="{7CC843E2-0BF3-4658-AAAC-DF88F32E6664}" srcId="{9B2A5ECB-CC30-4EA6-A587-C2766AB3A548}" destId="{B8F8B34E-755F-4187-A970-E4AB6935140E}" srcOrd="1" destOrd="0" parTransId="{ECA59AD5-4033-4DD0-B84C-AF4466D3C1D9}" sibTransId="{38256E5B-3472-4227-BFE8-0C1BED950B77}"/>
    <dgm:cxn modelId="{19AA28F4-27D7-4703-AE8E-60A947EA2D9C}" srcId="{9B2A5ECB-CC30-4EA6-A587-C2766AB3A548}" destId="{9ED1DCD9-45E3-4009-BAAD-E810452661A3}" srcOrd="0" destOrd="0" parTransId="{94DE4BCC-BEAB-4DB4-BFBD-AF46075E6078}" sibTransId="{200F9CA2-5BF1-49B6-AC25-493055A1132C}"/>
    <dgm:cxn modelId="{8B39C5BF-1474-41F1-8110-F42B48D7EB23}" type="presParOf" srcId="{565E2FEA-1C61-437A-A9A6-C6B8F0E749BB}" destId="{6B7736CB-62BB-4438-9FE7-EF98CD7CEF03}" srcOrd="0" destOrd="0" presId="urn:microsoft.com/office/officeart/2018/2/layout/IconVerticalSolidList"/>
    <dgm:cxn modelId="{48FCAD10-BB39-4015-9E5C-5D2EED6659B3}" type="presParOf" srcId="{6B7736CB-62BB-4438-9FE7-EF98CD7CEF03}" destId="{296D3D7C-26DF-410B-B3B3-CE6B27B948CD}" srcOrd="0" destOrd="0" presId="urn:microsoft.com/office/officeart/2018/2/layout/IconVerticalSolidList"/>
    <dgm:cxn modelId="{3CADEC35-3FE2-468F-9BA3-A97C2A1B6297}" type="presParOf" srcId="{6B7736CB-62BB-4438-9FE7-EF98CD7CEF03}" destId="{50782C90-86F0-49F9-8B05-2DCD3CAC79E2}" srcOrd="1" destOrd="0" presId="urn:microsoft.com/office/officeart/2018/2/layout/IconVerticalSolidList"/>
    <dgm:cxn modelId="{FAECFE39-A33E-4413-A2A7-D10B2DFD1C2D}" type="presParOf" srcId="{6B7736CB-62BB-4438-9FE7-EF98CD7CEF03}" destId="{ED58F4E7-4D98-4805-AA99-0FE8E837BEEF}" srcOrd="2" destOrd="0" presId="urn:microsoft.com/office/officeart/2018/2/layout/IconVerticalSolidList"/>
    <dgm:cxn modelId="{37FAA40D-E85C-4AE0-992D-AF638D78346A}" type="presParOf" srcId="{6B7736CB-62BB-4438-9FE7-EF98CD7CEF03}" destId="{3136CA88-121D-498B-829E-C51D1F54546D}" srcOrd="3" destOrd="0" presId="urn:microsoft.com/office/officeart/2018/2/layout/IconVerticalSolidList"/>
    <dgm:cxn modelId="{D104AC3B-13C0-4661-B516-AA4D056D1BC3}" type="presParOf" srcId="{565E2FEA-1C61-437A-A9A6-C6B8F0E749BB}" destId="{37F9B124-ACBC-4584-984D-ABB825327D13}" srcOrd="1" destOrd="0" presId="urn:microsoft.com/office/officeart/2018/2/layout/IconVerticalSolidList"/>
    <dgm:cxn modelId="{406091F0-ED81-4432-8E6C-0F704B3EE4C8}" type="presParOf" srcId="{565E2FEA-1C61-437A-A9A6-C6B8F0E749BB}" destId="{6FB6684D-F131-4FB2-B0BB-F9CC10A9AA3D}" srcOrd="2" destOrd="0" presId="urn:microsoft.com/office/officeart/2018/2/layout/IconVerticalSolidList"/>
    <dgm:cxn modelId="{09A94418-0846-414E-B29D-5836A591C6B7}" type="presParOf" srcId="{6FB6684D-F131-4FB2-B0BB-F9CC10A9AA3D}" destId="{3053919D-8EC6-4C3B-848B-66FC8D20D245}" srcOrd="0" destOrd="0" presId="urn:microsoft.com/office/officeart/2018/2/layout/IconVerticalSolidList"/>
    <dgm:cxn modelId="{2CB07291-A916-4BB4-9911-44C878489785}" type="presParOf" srcId="{6FB6684D-F131-4FB2-B0BB-F9CC10A9AA3D}" destId="{42B7BF07-1262-454E-B169-982E3E3A3646}" srcOrd="1" destOrd="0" presId="urn:microsoft.com/office/officeart/2018/2/layout/IconVerticalSolidList"/>
    <dgm:cxn modelId="{4C67EF1A-7A33-43CE-8709-740224286207}" type="presParOf" srcId="{6FB6684D-F131-4FB2-B0BB-F9CC10A9AA3D}" destId="{03D0B6F5-6B47-41CD-A34D-E0A53AF4D5F2}" srcOrd="2" destOrd="0" presId="urn:microsoft.com/office/officeart/2018/2/layout/IconVerticalSolidList"/>
    <dgm:cxn modelId="{77F5FBA9-D7F6-4B85-A45B-36614754D38F}" type="presParOf" srcId="{6FB6684D-F131-4FB2-B0BB-F9CC10A9AA3D}" destId="{D565C191-BB4C-4DB0-B144-43259EA1A8CE}" srcOrd="3" destOrd="0" presId="urn:microsoft.com/office/officeart/2018/2/layout/IconVerticalSolidList"/>
    <dgm:cxn modelId="{9F0A9B25-1B96-4707-9503-A2DA5FC55071}" type="presParOf" srcId="{565E2FEA-1C61-437A-A9A6-C6B8F0E749BB}" destId="{DB012602-BFEE-490B-868F-862CAA348DA9}" srcOrd="3" destOrd="0" presId="urn:microsoft.com/office/officeart/2018/2/layout/IconVerticalSolidList"/>
    <dgm:cxn modelId="{F3F2332E-ECFF-402A-A152-380462B77725}" type="presParOf" srcId="{565E2FEA-1C61-437A-A9A6-C6B8F0E749BB}" destId="{24AD0E01-A3A6-40AB-AAAE-50037C6DDB56}" srcOrd="4" destOrd="0" presId="urn:microsoft.com/office/officeart/2018/2/layout/IconVerticalSolidList"/>
    <dgm:cxn modelId="{63FC741A-9BE1-4156-A457-54F133229616}" type="presParOf" srcId="{24AD0E01-A3A6-40AB-AAAE-50037C6DDB56}" destId="{C718438D-B2EB-4D48-A15A-1B1015EA5404}" srcOrd="0" destOrd="0" presId="urn:microsoft.com/office/officeart/2018/2/layout/IconVerticalSolidList"/>
    <dgm:cxn modelId="{54B15036-4692-44C2-B7F2-4863F64BB5E0}" type="presParOf" srcId="{24AD0E01-A3A6-40AB-AAAE-50037C6DDB56}" destId="{EDDFE78C-962C-4A92-9BDE-A8664FC35893}" srcOrd="1" destOrd="0" presId="urn:microsoft.com/office/officeart/2018/2/layout/IconVerticalSolidList"/>
    <dgm:cxn modelId="{3A730B6C-BC61-4078-9C57-28494F188B30}" type="presParOf" srcId="{24AD0E01-A3A6-40AB-AAAE-50037C6DDB56}" destId="{80DFA3DA-AA1B-4B7B-8776-498C4A079055}" srcOrd="2" destOrd="0" presId="urn:microsoft.com/office/officeart/2018/2/layout/IconVerticalSolidList"/>
    <dgm:cxn modelId="{E02AEBF1-9F2D-4591-8214-A4926692998F}" type="presParOf" srcId="{24AD0E01-A3A6-40AB-AAAE-50037C6DDB56}" destId="{5E2CA13D-62B5-4610-9C45-0AF1CBAB43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49DB3-F90C-4A20-B82B-D806A9EFFA02}"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03CB007-BC7D-4A80-BD8F-61F806544956}">
      <dgm:prSet custT="1"/>
      <dgm:spPr/>
      <dgm:t>
        <a:bodyPr/>
        <a:lstStyle/>
        <a:p>
          <a:pPr>
            <a:lnSpc>
              <a:spcPct val="100000"/>
            </a:lnSpc>
            <a:defRPr cap="all"/>
          </a:pPr>
          <a:r>
            <a:rPr lang="en-US" sz="2000" dirty="0"/>
            <a:t>Older adults</a:t>
          </a:r>
        </a:p>
      </dgm:t>
    </dgm:pt>
    <dgm:pt modelId="{01839469-1FAD-4227-AE09-CABF287EF01C}" type="parTrans" cxnId="{F6922D4B-6C8F-4AAB-B9BE-4BAD0B0E7A7B}">
      <dgm:prSet/>
      <dgm:spPr/>
      <dgm:t>
        <a:bodyPr/>
        <a:lstStyle/>
        <a:p>
          <a:endParaRPr lang="en-US"/>
        </a:p>
      </dgm:t>
    </dgm:pt>
    <dgm:pt modelId="{630723E5-1793-4DBF-B693-9F9EAA339D47}" type="sibTrans" cxnId="{F6922D4B-6C8F-4AAB-B9BE-4BAD0B0E7A7B}">
      <dgm:prSet/>
      <dgm:spPr/>
      <dgm:t>
        <a:bodyPr/>
        <a:lstStyle/>
        <a:p>
          <a:endParaRPr lang="en-US"/>
        </a:p>
      </dgm:t>
    </dgm:pt>
    <dgm:pt modelId="{9791C75C-465E-4564-B15D-669FD7765FB5}">
      <dgm:prSet custT="1"/>
      <dgm:spPr/>
      <dgm:t>
        <a:bodyPr/>
        <a:lstStyle/>
        <a:p>
          <a:pPr>
            <a:lnSpc>
              <a:spcPct val="100000"/>
            </a:lnSpc>
            <a:defRPr cap="all"/>
          </a:pPr>
          <a:r>
            <a:rPr lang="en-US" sz="1600" dirty="0"/>
            <a:t>People with chronic medical conditions like heart disease, diabetes, lung disease</a:t>
          </a:r>
        </a:p>
      </dgm:t>
    </dgm:pt>
    <dgm:pt modelId="{DDF08FDB-5588-4B3D-AAA9-5A70BE74B707}" type="parTrans" cxnId="{F131B33E-797D-410C-80D6-C18DF639FB96}">
      <dgm:prSet/>
      <dgm:spPr/>
      <dgm:t>
        <a:bodyPr/>
        <a:lstStyle/>
        <a:p>
          <a:endParaRPr lang="en-US"/>
        </a:p>
      </dgm:t>
    </dgm:pt>
    <dgm:pt modelId="{509442DB-0DF7-488F-BBFB-7A4310D226D0}" type="sibTrans" cxnId="{F131B33E-797D-410C-80D6-C18DF639FB96}">
      <dgm:prSet/>
      <dgm:spPr/>
      <dgm:t>
        <a:bodyPr/>
        <a:lstStyle/>
        <a:p>
          <a:endParaRPr lang="en-US"/>
        </a:p>
      </dgm:t>
    </dgm:pt>
    <dgm:pt modelId="{CF3AC605-F00E-44B6-BD37-59FCD8C534CF}">
      <dgm:prSet custT="1"/>
      <dgm:spPr/>
      <dgm:t>
        <a:bodyPr/>
        <a:lstStyle/>
        <a:p>
          <a:pPr>
            <a:lnSpc>
              <a:spcPct val="100000"/>
            </a:lnSpc>
            <a:defRPr cap="all"/>
          </a:pPr>
          <a:r>
            <a:rPr lang="en-US" sz="2000" dirty="0"/>
            <a:t>Pregnant women</a:t>
          </a:r>
        </a:p>
      </dgm:t>
    </dgm:pt>
    <dgm:pt modelId="{254C9CA0-EB89-4B30-90CE-551D33F3BE05}" type="parTrans" cxnId="{FE55130A-9F38-4C91-BD6B-626131CBF84C}">
      <dgm:prSet/>
      <dgm:spPr/>
      <dgm:t>
        <a:bodyPr/>
        <a:lstStyle/>
        <a:p>
          <a:endParaRPr lang="en-US"/>
        </a:p>
      </dgm:t>
    </dgm:pt>
    <dgm:pt modelId="{51BD80D6-C800-4968-9FFB-88F8398FC01A}" type="sibTrans" cxnId="{FE55130A-9F38-4C91-BD6B-626131CBF84C}">
      <dgm:prSet/>
      <dgm:spPr/>
      <dgm:t>
        <a:bodyPr/>
        <a:lstStyle/>
        <a:p>
          <a:endParaRPr lang="en-US"/>
        </a:p>
      </dgm:t>
    </dgm:pt>
    <dgm:pt modelId="{F46E550C-1A0E-4BA5-ADCA-E61CCFC335E4}" type="pres">
      <dgm:prSet presAssocID="{C9E49DB3-F90C-4A20-B82B-D806A9EFFA02}" presName="root" presStyleCnt="0">
        <dgm:presLayoutVars>
          <dgm:dir/>
          <dgm:resizeHandles val="exact"/>
        </dgm:presLayoutVars>
      </dgm:prSet>
      <dgm:spPr/>
    </dgm:pt>
    <dgm:pt modelId="{D56B323C-E1CE-433C-8995-B9DAE0F62D9E}" type="pres">
      <dgm:prSet presAssocID="{503CB007-BC7D-4A80-BD8F-61F806544956}" presName="compNode" presStyleCnt="0"/>
      <dgm:spPr/>
    </dgm:pt>
    <dgm:pt modelId="{ADB84967-5F68-41E9-A7A7-3F9906487DB7}" type="pres">
      <dgm:prSet presAssocID="{503CB007-BC7D-4A80-BD8F-61F806544956}" presName="iconBgRect" presStyleLbl="bgShp" presStyleIdx="0" presStyleCnt="3"/>
      <dgm:spPr>
        <a:prstGeom prst="round2DiagRect">
          <a:avLst>
            <a:gd name="adj1" fmla="val 29727"/>
            <a:gd name="adj2" fmla="val 0"/>
          </a:avLst>
        </a:prstGeom>
      </dgm:spPr>
    </dgm:pt>
    <dgm:pt modelId="{228049C7-3044-4F1D-9EDA-08AE4D2002DD}" type="pres">
      <dgm:prSet presAssocID="{503CB007-BC7D-4A80-BD8F-61F8065449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698E6C32-1332-4954-AE96-C84C9FC19463}" type="pres">
      <dgm:prSet presAssocID="{503CB007-BC7D-4A80-BD8F-61F806544956}" presName="spaceRect" presStyleCnt="0"/>
      <dgm:spPr/>
    </dgm:pt>
    <dgm:pt modelId="{1AE1ED87-023B-468B-838D-77570B2BC249}" type="pres">
      <dgm:prSet presAssocID="{503CB007-BC7D-4A80-BD8F-61F806544956}" presName="textRect" presStyleLbl="revTx" presStyleIdx="0" presStyleCnt="3">
        <dgm:presLayoutVars>
          <dgm:chMax val="1"/>
          <dgm:chPref val="1"/>
        </dgm:presLayoutVars>
      </dgm:prSet>
      <dgm:spPr/>
    </dgm:pt>
    <dgm:pt modelId="{2777B832-DC2C-4EB8-8775-0B8B032C5235}" type="pres">
      <dgm:prSet presAssocID="{630723E5-1793-4DBF-B693-9F9EAA339D47}" presName="sibTrans" presStyleCnt="0"/>
      <dgm:spPr/>
    </dgm:pt>
    <dgm:pt modelId="{F3CA625F-4319-4294-8383-A9BA96D70855}" type="pres">
      <dgm:prSet presAssocID="{9791C75C-465E-4564-B15D-669FD7765FB5}" presName="compNode" presStyleCnt="0"/>
      <dgm:spPr/>
    </dgm:pt>
    <dgm:pt modelId="{FDBBC94B-2539-448B-B40C-7DB264A52793}" type="pres">
      <dgm:prSet presAssocID="{9791C75C-465E-4564-B15D-669FD7765FB5}" presName="iconBgRect" presStyleLbl="bgShp" presStyleIdx="1" presStyleCnt="3"/>
      <dgm:spPr>
        <a:prstGeom prst="round2DiagRect">
          <a:avLst>
            <a:gd name="adj1" fmla="val 29727"/>
            <a:gd name="adj2" fmla="val 0"/>
          </a:avLst>
        </a:prstGeom>
      </dgm:spPr>
    </dgm:pt>
    <dgm:pt modelId="{1E9463B1-D320-4E7E-8027-709CE5CC80C8}" type="pres">
      <dgm:prSet presAssocID="{9791C75C-465E-4564-B15D-669FD7765F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665EE935-FA77-44C0-8D8E-C2691F3687E1}" type="pres">
      <dgm:prSet presAssocID="{9791C75C-465E-4564-B15D-669FD7765FB5}" presName="spaceRect" presStyleCnt="0"/>
      <dgm:spPr/>
    </dgm:pt>
    <dgm:pt modelId="{3D0385E1-1857-4B2F-8A84-D45756750883}" type="pres">
      <dgm:prSet presAssocID="{9791C75C-465E-4564-B15D-669FD7765FB5}" presName="textRect" presStyleLbl="revTx" presStyleIdx="1" presStyleCnt="3">
        <dgm:presLayoutVars>
          <dgm:chMax val="1"/>
          <dgm:chPref val="1"/>
        </dgm:presLayoutVars>
      </dgm:prSet>
      <dgm:spPr/>
    </dgm:pt>
    <dgm:pt modelId="{6654BC52-CC99-4B3D-8FA4-803A306B2843}" type="pres">
      <dgm:prSet presAssocID="{509442DB-0DF7-488F-BBFB-7A4310D226D0}" presName="sibTrans" presStyleCnt="0"/>
      <dgm:spPr/>
    </dgm:pt>
    <dgm:pt modelId="{5AC9087A-4284-43EF-A30E-DBD6B8DD8023}" type="pres">
      <dgm:prSet presAssocID="{CF3AC605-F00E-44B6-BD37-59FCD8C534CF}" presName="compNode" presStyleCnt="0"/>
      <dgm:spPr/>
    </dgm:pt>
    <dgm:pt modelId="{172409DA-BD23-49CE-B2B3-3B04596DD1BA}" type="pres">
      <dgm:prSet presAssocID="{CF3AC605-F00E-44B6-BD37-59FCD8C534CF}" presName="iconBgRect" presStyleLbl="bgShp" presStyleIdx="2" presStyleCnt="3"/>
      <dgm:spPr>
        <a:prstGeom prst="round2DiagRect">
          <a:avLst>
            <a:gd name="adj1" fmla="val 29727"/>
            <a:gd name="adj2" fmla="val 0"/>
          </a:avLst>
        </a:prstGeom>
      </dgm:spPr>
    </dgm:pt>
    <dgm:pt modelId="{C738C207-B1D4-470B-80D8-419D090F410B}" type="pres">
      <dgm:prSet presAssocID="{CF3AC605-F00E-44B6-BD37-59FCD8C534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mono"/>
        </a:ext>
      </dgm:extLst>
    </dgm:pt>
    <dgm:pt modelId="{0A7EC36B-800C-47F8-B749-09B697053CD7}" type="pres">
      <dgm:prSet presAssocID="{CF3AC605-F00E-44B6-BD37-59FCD8C534CF}" presName="spaceRect" presStyleCnt="0"/>
      <dgm:spPr/>
    </dgm:pt>
    <dgm:pt modelId="{0B970B92-7B52-4B38-A225-C79F41401DBE}" type="pres">
      <dgm:prSet presAssocID="{CF3AC605-F00E-44B6-BD37-59FCD8C534CF}" presName="textRect" presStyleLbl="revTx" presStyleIdx="2" presStyleCnt="3">
        <dgm:presLayoutVars>
          <dgm:chMax val="1"/>
          <dgm:chPref val="1"/>
        </dgm:presLayoutVars>
      </dgm:prSet>
      <dgm:spPr/>
    </dgm:pt>
  </dgm:ptLst>
  <dgm:cxnLst>
    <dgm:cxn modelId="{FE55130A-9F38-4C91-BD6B-626131CBF84C}" srcId="{C9E49DB3-F90C-4A20-B82B-D806A9EFFA02}" destId="{CF3AC605-F00E-44B6-BD37-59FCD8C534CF}" srcOrd="2" destOrd="0" parTransId="{254C9CA0-EB89-4B30-90CE-551D33F3BE05}" sibTransId="{51BD80D6-C800-4968-9FFB-88F8398FC01A}"/>
    <dgm:cxn modelId="{606AB034-4D03-4D9D-9755-7353024A7DB3}" type="presOf" srcId="{503CB007-BC7D-4A80-BD8F-61F806544956}" destId="{1AE1ED87-023B-468B-838D-77570B2BC249}" srcOrd="0" destOrd="0" presId="urn:microsoft.com/office/officeart/2018/5/layout/IconLeafLabelList"/>
    <dgm:cxn modelId="{F131B33E-797D-410C-80D6-C18DF639FB96}" srcId="{C9E49DB3-F90C-4A20-B82B-D806A9EFFA02}" destId="{9791C75C-465E-4564-B15D-669FD7765FB5}" srcOrd="1" destOrd="0" parTransId="{DDF08FDB-5588-4B3D-AAA9-5A70BE74B707}" sibTransId="{509442DB-0DF7-488F-BBFB-7A4310D226D0}"/>
    <dgm:cxn modelId="{66C0C440-4B89-462A-800F-3C6E6578A067}" type="presOf" srcId="{CF3AC605-F00E-44B6-BD37-59FCD8C534CF}" destId="{0B970B92-7B52-4B38-A225-C79F41401DBE}" srcOrd="0" destOrd="0" presId="urn:microsoft.com/office/officeart/2018/5/layout/IconLeafLabelList"/>
    <dgm:cxn modelId="{F6922D4B-6C8F-4AAB-B9BE-4BAD0B0E7A7B}" srcId="{C9E49DB3-F90C-4A20-B82B-D806A9EFFA02}" destId="{503CB007-BC7D-4A80-BD8F-61F806544956}" srcOrd="0" destOrd="0" parTransId="{01839469-1FAD-4227-AE09-CABF287EF01C}" sibTransId="{630723E5-1793-4DBF-B693-9F9EAA339D47}"/>
    <dgm:cxn modelId="{D8B22C81-FA2A-42D5-A4B6-9EAF4F8F69DA}" type="presOf" srcId="{C9E49DB3-F90C-4A20-B82B-D806A9EFFA02}" destId="{F46E550C-1A0E-4BA5-ADCA-E61CCFC335E4}" srcOrd="0" destOrd="0" presId="urn:microsoft.com/office/officeart/2018/5/layout/IconLeafLabelList"/>
    <dgm:cxn modelId="{331F0996-D47C-4084-B4E1-2DC0789F0173}" type="presOf" srcId="{9791C75C-465E-4564-B15D-669FD7765FB5}" destId="{3D0385E1-1857-4B2F-8A84-D45756750883}" srcOrd="0" destOrd="0" presId="urn:microsoft.com/office/officeart/2018/5/layout/IconLeafLabelList"/>
    <dgm:cxn modelId="{A03AD4D3-BF82-4EF3-8AF4-E18A35601032}" type="presParOf" srcId="{F46E550C-1A0E-4BA5-ADCA-E61CCFC335E4}" destId="{D56B323C-E1CE-433C-8995-B9DAE0F62D9E}" srcOrd="0" destOrd="0" presId="urn:microsoft.com/office/officeart/2018/5/layout/IconLeafLabelList"/>
    <dgm:cxn modelId="{1BFFAB44-67BA-4455-998A-9B5B8FC97FBC}" type="presParOf" srcId="{D56B323C-E1CE-433C-8995-B9DAE0F62D9E}" destId="{ADB84967-5F68-41E9-A7A7-3F9906487DB7}" srcOrd="0" destOrd="0" presId="urn:microsoft.com/office/officeart/2018/5/layout/IconLeafLabelList"/>
    <dgm:cxn modelId="{C311AAF0-BEDD-41BB-BE2E-334993AACBAB}" type="presParOf" srcId="{D56B323C-E1CE-433C-8995-B9DAE0F62D9E}" destId="{228049C7-3044-4F1D-9EDA-08AE4D2002DD}" srcOrd="1" destOrd="0" presId="urn:microsoft.com/office/officeart/2018/5/layout/IconLeafLabelList"/>
    <dgm:cxn modelId="{A8A1A8A7-0CD7-488D-8A02-7A7CEF730611}" type="presParOf" srcId="{D56B323C-E1CE-433C-8995-B9DAE0F62D9E}" destId="{698E6C32-1332-4954-AE96-C84C9FC19463}" srcOrd="2" destOrd="0" presId="urn:microsoft.com/office/officeart/2018/5/layout/IconLeafLabelList"/>
    <dgm:cxn modelId="{9EC33AB4-E9B6-45BD-8699-B66702CDD7F3}" type="presParOf" srcId="{D56B323C-E1CE-433C-8995-B9DAE0F62D9E}" destId="{1AE1ED87-023B-468B-838D-77570B2BC249}" srcOrd="3" destOrd="0" presId="urn:microsoft.com/office/officeart/2018/5/layout/IconLeafLabelList"/>
    <dgm:cxn modelId="{ACB5AA53-7850-4954-BB67-454FACD34009}" type="presParOf" srcId="{F46E550C-1A0E-4BA5-ADCA-E61CCFC335E4}" destId="{2777B832-DC2C-4EB8-8775-0B8B032C5235}" srcOrd="1" destOrd="0" presId="urn:microsoft.com/office/officeart/2018/5/layout/IconLeafLabelList"/>
    <dgm:cxn modelId="{F15A1DFD-3242-4CCD-B0B1-B6F9D3F70608}" type="presParOf" srcId="{F46E550C-1A0E-4BA5-ADCA-E61CCFC335E4}" destId="{F3CA625F-4319-4294-8383-A9BA96D70855}" srcOrd="2" destOrd="0" presId="urn:microsoft.com/office/officeart/2018/5/layout/IconLeafLabelList"/>
    <dgm:cxn modelId="{6B87DC96-B317-4ED6-980A-A519CB8C62DD}" type="presParOf" srcId="{F3CA625F-4319-4294-8383-A9BA96D70855}" destId="{FDBBC94B-2539-448B-B40C-7DB264A52793}" srcOrd="0" destOrd="0" presId="urn:microsoft.com/office/officeart/2018/5/layout/IconLeafLabelList"/>
    <dgm:cxn modelId="{E5D3597C-E298-43F7-857F-FE09D2C19CF1}" type="presParOf" srcId="{F3CA625F-4319-4294-8383-A9BA96D70855}" destId="{1E9463B1-D320-4E7E-8027-709CE5CC80C8}" srcOrd="1" destOrd="0" presId="urn:microsoft.com/office/officeart/2018/5/layout/IconLeafLabelList"/>
    <dgm:cxn modelId="{4B7504FE-52B5-4CFF-A13A-58473746D596}" type="presParOf" srcId="{F3CA625F-4319-4294-8383-A9BA96D70855}" destId="{665EE935-FA77-44C0-8D8E-C2691F3687E1}" srcOrd="2" destOrd="0" presId="urn:microsoft.com/office/officeart/2018/5/layout/IconLeafLabelList"/>
    <dgm:cxn modelId="{FC63F2D3-EDA4-4CEA-B98D-92122E07EAB1}" type="presParOf" srcId="{F3CA625F-4319-4294-8383-A9BA96D70855}" destId="{3D0385E1-1857-4B2F-8A84-D45756750883}" srcOrd="3" destOrd="0" presId="urn:microsoft.com/office/officeart/2018/5/layout/IconLeafLabelList"/>
    <dgm:cxn modelId="{2FDFE0BD-E8E7-450E-BDB5-43F8D3D4C375}" type="presParOf" srcId="{F46E550C-1A0E-4BA5-ADCA-E61CCFC335E4}" destId="{6654BC52-CC99-4B3D-8FA4-803A306B2843}" srcOrd="3" destOrd="0" presId="urn:microsoft.com/office/officeart/2018/5/layout/IconLeafLabelList"/>
    <dgm:cxn modelId="{45783EC2-F9D9-4CBD-818E-13ED48A3BCB9}" type="presParOf" srcId="{F46E550C-1A0E-4BA5-ADCA-E61CCFC335E4}" destId="{5AC9087A-4284-43EF-A30E-DBD6B8DD8023}" srcOrd="4" destOrd="0" presId="urn:microsoft.com/office/officeart/2018/5/layout/IconLeafLabelList"/>
    <dgm:cxn modelId="{BF03139C-C16E-41F2-8B97-B548108E14E2}" type="presParOf" srcId="{5AC9087A-4284-43EF-A30E-DBD6B8DD8023}" destId="{172409DA-BD23-49CE-B2B3-3B04596DD1BA}" srcOrd="0" destOrd="0" presId="urn:microsoft.com/office/officeart/2018/5/layout/IconLeafLabelList"/>
    <dgm:cxn modelId="{9F4F25E5-18E2-447A-8866-560ACB1045C3}" type="presParOf" srcId="{5AC9087A-4284-43EF-A30E-DBD6B8DD8023}" destId="{C738C207-B1D4-470B-80D8-419D090F410B}" srcOrd="1" destOrd="0" presId="urn:microsoft.com/office/officeart/2018/5/layout/IconLeafLabelList"/>
    <dgm:cxn modelId="{9301C179-77C3-441E-B263-E45C3BDB0C9E}" type="presParOf" srcId="{5AC9087A-4284-43EF-A30E-DBD6B8DD8023}" destId="{0A7EC36B-800C-47F8-B749-09B697053CD7}" srcOrd="2" destOrd="0" presId="urn:microsoft.com/office/officeart/2018/5/layout/IconLeafLabelList"/>
    <dgm:cxn modelId="{3C40A38B-7EBC-42DD-95F1-269BFF3E340B}" type="presParOf" srcId="{5AC9087A-4284-43EF-A30E-DBD6B8DD8023}" destId="{0B970B92-7B52-4B38-A225-C79F41401DB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344C23-4BA7-4349-8C92-9CEB0BBA6D37}"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76EFE71-1855-494C-81FF-8E8AEE51C0A3}">
      <dgm:prSet/>
      <dgm:spPr/>
      <dgm:t>
        <a:bodyPr/>
        <a:lstStyle/>
        <a:p>
          <a:r>
            <a:rPr lang="en-US" dirty="0"/>
            <a:t>Wash hands often with soap and water for at least 20 seconds or use alcohol-based hand sanitizer </a:t>
          </a:r>
        </a:p>
      </dgm:t>
    </dgm:pt>
    <dgm:pt modelId="{FE216BF1-7C27-4F52-AF34-67F961D4EFF5}" type="parTrans" cxnId="{DD30D241-3D6E-4935-95FC-3A6DA94E788C}">
      <dgm:prSet/>
      <dgm:spPr/>
      <dgm:t>
        <a:bodyPr/>
        <a:lstStyle/>
        <a:p>
          <a:endParaRPr lang="en-US"/>
        </a:p>
      </dgm:t>
    </dgm:pt>
    <dgm:pt modelId="{4F553E79-CC07-439F-8A0F-2ABA7436FF9C}" type="sibTrans" cxnId="{DD30D241-3D6E-4935-95FC-3A6DA94E788C}">
      <dgm:prSet/>
      <dgm:spPr/>
      <dgm:t>
        <a:bodyPr/>
        <a:lstStyle/>
        <a:p>
          <a:endParaRPr lang="en-US"/>
        </a:p>
      </dgm:t>
    </dgm:pt>
    <dgm:pt modelId="{56D96144-7413-4256-9A26-B90D640ED2A2}">
      <dgm:prSet/>
      <dgm:spPr/>
      <dgm:t>
        <a:bodyPr/>
        <a:lstStyle/>
        <a:p>
          <a:r>
            <a:rPr lang="en-US"/>
            <a:t>Avoid touching eyes, nose, and mouth with unwashed hands</a:t>
          </a:r>
        </a:p>
      </dgm:t>
    </dgm:pt>
    <dgm:pt modelId="{EF2FB091-B615-4FB3-A599-96DB7B1EA3F2}" type="parTrans" cxnId="{617FBEE8-72E0-4103-B8FB-22401F0CE38F}">
      <dgm:prSet/>
      <dgm:spPr/>
      <dgm:t>
        <a:bodyPr/>
        <a:lstStyle/>
        <a:p>
          <a:endParaRPr lang="en-US"/>
        </a:p>
      </dgm:t>
    </dgm:pt>
    <dgm:pt modelId="{F4AA9707-4FEA-4FD1-9778-25F46794056C}" type="sibTrans" cxnId="{617FBEE8-72E0-4103-B8FB-22401F0CE38F}">
      <dgm:prSet/>
      <dgm:spPr/>
      <dgm:t>
        <a:bodyPr/>
        <a:lstStyle/>
        <a:p>
          <a:endParaRPr lang="en-US"/>
        </a:p>
      </dgm:t>
    </dgm:pt>
    <dgm:pt modelId="{D265199C-C76C-4DCE-BA14-FD3B5BB79FE3}">
      <dgm:prSet/>
      <dgm:spPr/>
      <dgm:t>
        <a:bodyPr/>
        <a:lstStyle/>
        <a:p>
          <a:r>
            <a:rPr lang="en-US"/>
            <a:t>Avoid the virus. Avoid close contact with people who are sick</a:t>
          </a:r>
        </a:p>
      </dgm:t>
    </dgm:pt>
    <dgm:pt modelId="{6DB61464-5144-49A5-9001-215EF233C525}" type="parTrans" cxnId="{8D9ED022-5BD0-4BBA-A110-C07A262A4E5C}">
      <dgm:prSet/>
      <dgm:spPr/>
      <dgm:t>
        <a:bodyPr/>
        <a:lstStyle/>
        <a:p>
          <a:endParaRPr lang="en-US"/>
        </a:p>
      </dgm:t>
    </dgm:pt>
    <dgm:pt modelId="{F8B047B1-165A-4546-89C7-1738F1263153}" type="sibTrans" cxnId="{8D9ED022-5BD0-4BBA-A110-C07A262A4E5C}">
      <dgm:prSet/>
      <dgm:spPr/>
      <dgm:t>
        <a:bodyPr/>
        <a:lstStyle/>
        <a:p>
          <a:endParaRPr lang="en-US"/>
        </a:p>
      </dgm:t>
    </dgm:pt>
    <dgm:pt modelId="{AC4F1385-46A6-4EC5-A6F5-5E7C74DFB1E8}">
      <dgm:prSet/>
      <dgm:spPr/>
      <dgm:t>
        <a:bodyPr/>
        <a:lstStyle/>
        <a:p>
          <a:r>
            <a:rPr lang="en-US"/>
            <a:t>Stay home when you are sick</a:t>
          </a:r>
        </a:p>
      </dgm:t>
    </dgm:pt>
    <dgm:pt modelId="{1555362E-599C-413E-A9D9-062E4A089764}" type="parTrans" cxnId="{4FA3A285-780A-4FA5-9A55-ACEB9B4B9CF4}">
      <dgm:prSet/>
      <dgm:spPr/>
      <dgm:t>
        <a:bodyPr/>
        <a:lstStyle/>
        <a:p>
          <a:endParaRPr lang="en-US"/>
        </a:p>
      </dgm:t>
    </dgm:pt>
    <dgm:pt modelId="{C6B1AA45-4CF1-45BF-97A1-81A0C36F9B0C}" type="sibTrans" cxnId="{4FA3A285-780A-4FA5-9A55-ACEB9B4B9CF4}">
      <dgm:prSet/>
      <dgm:spPr/>
      <dgm:t>
        <a:bodyPr/>
        <a:lstStyle/>
        <a:p>
          <a:endParaRPr lang="en-US"/>
        </a:p>
      </dgm:t>
    </dgm:pt>
    <dgm:pt modelId="{E63368AE-3766-4D47-A66B-B9573C51A178}">
      <dgm:prSet/>
      <dgm:spPr/>
      <dgm:t>
        <a:bodyPr/>
        <a:lstStyle/>
        <a:p>
          <a:r>
            <a:rPr lang="en-US"/>
            <a:t>Cover your cough or sneeze</a:t>
          </a:r>
        </a:p>
      </dgm:t>
    </dgm:pt>
    <dgm:pt modelId="{9266B638-9B84-4E8E-8D46-F9060CCE2A8F}" type="parTrans" cxnId="{028B90F9-BED0-4173-A320-812742499A6A}">
      <dgm:prSet/>
      <dgm:spPr/>
      <dgm:t>
        <a:bodyPr/>
        <a:lstStyle/>
        <a:p>
          <a:endParaRPr lang="en-US"/>
        </a:p>
      </dgm:t>
    </dgm:pt>
    <dgm:pt modelId="{E5FA4B14-A7B7-4553-AF2A-5928BB6CFFC4}" type="sibTrans" cxnId="{028B90F9-BED0-4173-A320-812742499A6A}">
      <dgm:prSet/>
      <dgm:spPr/>
      <dgm:t>
        <a:bodyPr/>
        <a:lstStyle/>
        <a:p>
          <a:endParaRPr lang="en-US"/>
        </a:p>
      </dgm:t>
    </dgm:pt>
    <dgm:pt modelId="{CB5345C1-C930-491C-8003-19AF06FF0572}">
      <dgm:prSet/>
      <dgm:spPr/>
      <dgm:t>
        <a:bodyPr/>
        <a:lstStyle/>
        <a:p>
          <a:r>
            <a:rPr lang="en-US"/>
            <a:t>Do not share drinks, food, or eating utensils</a:t>
          </a:r>
        </a:p>
      </dgm:t>
    </dgm:pt>
    <dgm:pt modelId="{E81E0F33-277E-4467-8EEA-948265D1E2A1}" type="parTrans" cxnId="{0A23C434-73DC-4C5C-9FFA-B034D59C4CBB}">
      <dgm:prSet/>
      <dgm:spPr/>
      <dgm:t>
        <a:bodyPr/>
        <a:lstStyle/>
        <a:p>
          <a:endParaRPr lang="en-US"/>
        </a:p>
      </dgm:t>
    </dgm:pt>
    <dgm:pt modelId="{8D4473E5-2423-4C60-835F-52080A189276}" type="sibTrans" cxnId="{0A23C434-73DC-4C5C-9FFA-B034D59C4CBB}">
      <dgm:prSet/>
      <dgm:spPr/>
      <dgm:t>
        <a:bodyPr/>
        <a:lstStyle/>
        <a:p>
          <a:endParaRPr lang="en-US"/>
        </a:p>
      </dgm:t>
    </dgm:pt>
    <dgm:pt modelId="{A63AAE75-B63F-47A1-BAB5-2929C75270FF}">
      <dgm:prSet/>
      <dgm:spPr/>
      <dgm:t>
        <a:bodyPr/>
        <a:lstStyle/>
        <a:p>
          <a:r>
            <a:rPr lang="en-US"/>
            <a:t>Clean and disinfect frequently touched objects and surfaces</a:t>
          </a:r>
        </a:p>
      </dgm:t>
    </dgm:pt>
    <dgm:pt modelId="{61BE2E0C-FEC1-46BE-99CE-8F4C89F2B1B5}" type="parTrans" cxnId="{46D72608-129E-45C8-81FE-BFDCE779E971}">
      <dgm:prSet/>
      <dgm:spPr/>
      <dgm:t>
        <a:bodyPr/>
        <a:lstStyle/>
        <a:p>
          <a:endParaRPr lang="en-US"/>
        </a:p>
      </dgm:t>
    </dgm:pt>
    <dgm:pt modelId="{3B78C035-7F33-4193-A00B-C3717997F9D6}" type="sibTrans" cxnId="{46D72608-129E-45C8-81FE-BFDCE779E971}">
      <dgm:prSet/>
      <dgm:spPr/>
      <dgm:t>
        <a:bodyPr/>
        <a:lstStyle/>
        <a:p>
          <a:endParaRPr lang="en-US"/>
        </a:p>
      </dgm:t>
    </dgm:pt>
    <dgm:pt modelId="{6C16E14D-4999-449F-92A1-E7AFFD46C288}" type="pres">
      <dgm:prSet presAssocID="{A1344C23-4BA7-4349-8C92-9CEB0BBA6D37}" presName="root" presStyleCnt="0">
        <dgm:presLayoutVars>
          <dgm:dir/>
          <dgm:resizeHandles val="exact"/>
        </dgm:presLayoutVars>
      </dgm:prSet>
      <dgm:spPr/>
    </dgm:pt>
    <dgm:pt modelId="{8163DB0D-E989-4407-BFB8-50D91FB9298D}" type="pres">
      <dgm:prSet presAssocID="{A1344C23-4BA7-4349-8C92-9CEB0BBA6D37}" presName="container" presStyleCnt="0">
        <dgm:presLayoutVars>
          <dgm:dir/>
          <dgm:resizeHandles val="exact"/>
        </dgm:presLayoutVars>
      </dgm:prSet>
      <dgm:spPr/>
    </dgm:pt>
    <dgm:pt modelId="{2377A624-4A50-4E34-A157-32AC972DC627}" type="pres">
      <dgm:prSet presAssocID="{B76EFE71-1855-494C-81FF-8E8AEE51C0A3}" presName="compNode" presStyleCnt="0"/>
      <dgm:spPr/>
    </dgm:pt>
    <dgm:pt modelId="{DD62A6BD-5963-4829-8708-4CB87B22209D}" type="pres">
      <dgm:prSet presAssocID="{B76EFE71-1855-494C-81FF-8E8AEE51C0A3}" presName="iconBgRect" presStyleLbl="bgShp" presStyleIdx="0" presStyleCnt="7"/>
      <dgm:spPr/>
    </dgm:pt>
    <dgm:pt modelId="{9A31C22F-E6D5-4E5B-8987-767C333AD5EA}" type="pres">
      <dgm:prSet presAssocID="{B76EFE71-1855-494C-81FF-8E8AEE51C0A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28D0096C-789E-4771-B8BA-8C5ECF477883}" type="pres">
      <dgm:prSet presAssocID="{B76EFE71-1855-494C-81FF-8E8AEE51C0A3}" presName="spaceRect" presStyleCnt="0"/>
      <dgm:spPr/>
    </dgm:pt>
    <dgm:pt modelId="{BB68A742-0195-40B7-AFBD-23B222F6DD91}" type="pres">
      <dgm:prSet presAssocID="{B76EFE71-1855-494C-81FF-8E8AEE51C0A3}" presName="textRect" presStyleLbl="revTx" presStyleIdx="0" presStyleCnt="7">
        <dgm:presLayoutVars>
          <dgm:chMax val="1"/>
          <dgm:chPref val="1"/>
        </dgm:presLayoutVars>
      </dgm:prSet>
      <dgm:spPr/>
    </dgm:pt>
    <dgm:pt modelId="{F05421CB-2406-4D29-9E07-79E94EB3645A}" type="pres">
      <dgm:prSet presAssocID="{4F553E79-CC07-439F-8A0F-2ABA7436FF9C}" presName="sibTrans" presStyleLbl="sibTrans2D1" presStyleIdx="0" presStyleCnt="0"/>
      <dgm:spPr/>
    </dgm:pt>
    <dgm:pt modelId="{C3030E6A-4928-453A-A43C-79E154977FC8}" type="pres">
      <dgm:prSet presAssocID="{56D96144-7413-4256-9A26-B90D640ED2A2}" presName="compNode" presStyleCnt="0"/>
      <dgm:spPr/>
    </dgm:pt>
    <dgm:pt modelId="{616D5E03-D069-4361-9D07-D65B8D435C72}" type="pres">
      <dgm:prSet presAssocID="{56D96144-7413-4256-9A26-B90D640ED2A2}" presName="iconBgRect" presStyleLbl="bgShp" presStyleIdx="1" presStyleCnt="7"/>
      <dgm:spPr/>
    </dgm:pt>
    <dgm:pt modelId="{330B8385-042F-40F6-B4FE-0C6853D1D6A6}" type="pres">
      <dgm:prSet presAssocID="{56D96144-7413-4256-9A26-B90D640ED2A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E0E51974-A8B7-48CA-BA69-4A57C70372A1}" type="pres">
      <dgm:prSet presAssocID="{56D96144-7413-4256-9A26-B90D640ED2A2}" presName="spaceRect" presStyleCnt="0"/>
      <dgm:spPr/>
    </dgm:pt>
    <dgm:pt modelId="{1D03A7A3-AA6D-4F4F-8175-FF84E3646736}" type="pres">
      <dgm:prSet presAssocID="{56D96144-7413-4256-9A26-B90D640ED2A2}" presName="textRect" presStyleLbl="revTx" presStyleIdx="1" presStyleCnt="7">
        <dgm:presLayoutVars>
          <dgm:chMax val="1"/>
          <dgm:chPref val="1"/>
        </dgm:presLayoutVars>
      </dgm:prSet>
      <dgm:spPr/>
    </dgm:pt>
    <dgm:pt modelId="{72BBD53B-1FE3-4ED9-B5DC-2C3619956E53}" type="pres">
      <dgm:prSet presAssocID="{F4AA9707-4FEA-4FD1-9778-25F46794056C}" presName="sibTrans" presStyleLbl="sibTrans2D1" presStyleIdx="0" presStyleCnt="0"/>
      <dgm:spPr/>
    </dgm:pt>
    <dgm:pt modelId="{6AE32D53-2C35-4827-B3EB-0C65CD131C2B}" type="pres">
      <dgm:prSet presAssocID="{D265199C-C76C-4DCE-BA14-FD3B5BB79FE3}" presName="compNode" presStyleCnt="0"/>
      <dgm:spPr/>
    </dgm:pt>
    <dgm:pt modelId="{5AE066D3-CF15-48CA-B6B3-886AF96CA39B}" type="pres">
      <dgm:prSet presAssocID="{D265199C-C76C-4DCE-BA14-FD3B5BB79FE3}" presName="iconBgRect" presStyleLbl="bgShp" presStyleIdx="2" presStyleCnt="7"/>
      <dgm:spPr/>
    </dgm:pt>
    <dgm:pt modelId="{C32864B8-B06E-4317-B28E-B23470E03CAB}" type="pres">
      <dgm:prSet presAssocID="{D265199C-C76C-4DCE-BA14-FD3B5BB79FE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82416C7E-0943-4500-893F-52E506CF7DF4}" type="pres">
      <dgm:prSet presAssocID="{D265199C-C76C-4DCE-BA14-FD3B5BB79FE3}" presName="spaceRect" presStyleCnt="0"/>
      <dgm:spPr/>
    </dgm:pt>
    <dgm:pt modelId="{412A983A-4130-4114-95E8-7567866694B0}" type="pres">
      <dgm:prSet presAssocID="{D265199C-C76C-4DCE-BA14-FD3B5BB79FE3}" presName="textRect" presStyleLbl="revTx" presStyleIdx="2" presStyleCnt="7">
        <dgm:presLayoutVars>
          <dgm:chMax val="1"/>
          <dgm:chPref val="1"/>
        </dgm:presLayoutVars>
      </dgm:prSet>
      <dgm:spPr/>
    </dgm:pt>
    <dgm:pt modelId="{0345122F-E4F0-496E-9EC5-7FC56AF6D2C5}" type="pres">
      <dgm:prSet presAssocID="{F8B047B1-165A-4546-89C7-1738F1263153}" presName="sibTrans" presStyleLbl="sibTrans2D1" presStyleIdx="0" presStyleCnt="0"/>
      <dgm:spPr/>
    </dgm:pt>
    <dgm:pt modelId="{29A1CB19-449F-43A1-9F7B-EA3308E869D5}" type="pres">
      <dgm:prSet presAssocID="{AC4F1385-46A6-4EC5-A6F5-5E7C74DFB1E8}" presName="compNode" presStyleCnt="0"/>
      <dgm:spPr/>
    </dgm:pt>
    <dgm:pt modelId="{C67748FF-E6A6-484F-A64E-0FE26D13FD9D}" type="pres">
      <dgm:prSet presAssocID="{AC4F1385-46A6-4EC5-A6F5-5E7C74DFB1E8}" presName="iconBgRect" presStyleLbl="bgShp" presStyleIdx="3" presStyleCnt="7"/>
      <dgm:spPr/>
    </dgm:pt>
    <dgm:pt modelId="{714E02B1-75D8-4A5A-95FA-F392C3DA78EB}" type="pres">
      <dgm:prSet presAssocID="{AC4F1385-46A6-4EC5-A6F5-5E7C74DFB1E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5B86D0AA-E2CA-495E-95CE-354E35651568}" type="pres">
      <dgm:prSet presAssocID="{AC4F1385-46A6-4EC5-A6F5-5E7C74DFB1E8}" presName="spaceRect" presStyleCnt="0"/>
      <dgm:spPr/>
    </dgm:pt>
    <dgm:pt modelId="{505169DB-CCFA-421F-B12E-7957BF0C158C}" type="pres">
      <dgm:prSet presAssocID="{AC4F1385-46A6-4EC5-A6F5-5E7C74DFB1E8}" presName="textRect" presStyleLbl="revTx" presStyleIdx="3" presStyleCnt="7">
        <dgm:presLayoutVars>
          <dgm:chMax val="1"/>
          <dgm:chPref val="1"/>
        </dgm:presLayoutVars>
      </dgm:prSet>
      <dgm:spPr/>
    </dgm:pt>
    <dgm:pt modelId="{41D616FF-765A-4FA5-B42F-7F0FE7826CA5}" type="pres">
      <dgm:prSet presAssocID="{C6B1AA45-4CF1-45BF-97A1-81A0C36F9B0C}" presName="sibTrans" presStyleLbl="sibTrans2D1" presStyleIdx="0" presStyleCnt="0"/>
      <dgm:spPr/>
    </dgm:pt>
    <dgm:pt modelId="{AB06C02B-E9BD-4C94-B9A9-F25E4EB5F13F}" type="pres">
      <dgm:prSet presAssocID="{E63368AE-3766-4D47-A66B-B9573C51A178}" presName="compNode" presStyleCnt="0"/>
      <dgm:spPr/>
    </dgm:pt>
    <dgm:pt modelId="{5DED65FA-6560-4837-BE30-277CEE6E500E}" type="pres">
      <dgm:prSet presAssocID="{E63368AE-3766-4D47-A66B-B9573C51A178}" presName="iconBgRect" presStyleLbl="bgShp" presStyleIdx="4" presStyleCnt="7"/>
      <dgm:spPr/>
    </dgm:pt>
    <dgm:pt modelId="{579A82B1-20A4-4587-A913-EC758A44BED5}" type="pres">
      <dgm:prSet presAssocID="{E63368AE-3766-4D47-A66B-B9573C51A17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7052258C-E6AE-4142-BBFD-E8DC6A3E34CE}" type="pres">
      <dgm:prSet presAssocID="{E63368AE-3766-4D47-A66B-B9573C51A178}" presName="spaceRect" presStyleCnt="0"/>
      <dgm:spPr/>
    </dgm:pt>
    <dgm:pt modelId="{68AC59D3-AB56-44AA-9B7C-4B73D434AB23}" type="pres">
      <dgm:prSet presAssocID="{E63368AE-3766-4D47-A66B-B9573C51A178}" presName="textRect" presStyleLbl="revTx" presStyleIdx="4" presStyleCnt="7">
        <dgm:presLayoutVars>
          <dgm:chMax val="1"/>
          <dgm:chPref val="1"/>
        </dgm:presLayoutVars>
      </dgm:prSet>
      <dgm:spPr/>
    </dgm:pt>
    <dgm:pt modelId="{36A65ED7-25A6-48CC-9292-C8E1B6384603}" type="pres">
      <dgm:prSet presAssocID="{E5FA4B14-A7B7-4553-AF2A-5928BB6CFFC4}" presName="sibTrans" presStyleLbl="sibTrans2D1" presStyleIdx="0" presStyleCnt="0"/>
      <dgm:spPr/>
    </dgm:pt>
    <dgm:pt modelId="{BE997D57-BC10-4307-A0D8-319CD576B27B}" type="pres">
      <dgm:prSet presAssocID="{CB5345C1-C930-491C-8003-19AF06FF0572}" presName="compNode" presStyleCnt="0"/>
      <dgm:spPr/>
    </dgm:pt>
    <dgm:pt modelId="{06027E74-7742-4A03-967D-A42937010692}" type="pres">
      <dgm:prSet presAssocID="{CB5345C1-C930-491C-8003-19AF06FF0572}" presName="iconBgRect" presStyleLbl="bgShp" presStyleIdx="5" presStyleCnt="7"/>
      <dgm:spPr/>
    </dgm:pt>
    <dgm:pt modelId="{1EC7956E-558B-4DDA-97A2-1E42C455CB8B}" type="pres">
      <dgm:prSet presAssocID="{CB5345C1-C930-491C-8003-19AF06FF057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k"/>
        </a:ext>
      </dgm:extLst>
    </dgm:pt>
    <dgm:pt modelId="{B49771A5-BEF2-4CA8-A13F-CE82DFF853F6}" type="pres">
      <dgm:prSet presAssocID="{CB5345C1-C930-491C-8003-19AF06FF0572}" presName="spaceRect" presStyleCnt="0"/>
      <dgm:spPr/>
    </dgm:pt>
    <dgm:pt modelId="{268A50B7-EC35-4096-93DA-0490157BF31F}" type="pres">
      <dgm:prSet presAssocID="{CB5345C1-C930-491C-8003-19AF06FF0572}" presName="textRect" presStyleLbl="revTx" presStyleIdx="5" presStyleCnt="7">
        <dgm:presLayoutVars>
          <dgm:chMax val="1"/>
          <dgm:chPref val="1"/>
        </dgm:presLayoutVars>
      </dgm:prSet>
      <dgm:spPr/>
    </dgm:pt>
    <dgm:pt modelId="{2F7FF378-9D14-49D4-8255-069553D22553}" type="pres">
      <dgm:prSet presAssocID="{8D4473E5-2423-4C60-835F-52080A189276}" presName="sibTrans" presStyleLbl="sibTrans2D1" presStyleIdx="0" presStyleCnt="0"/>
      <dgm:spPr/>
    </dgm:pt>
    <dgm:pt modelId="{9374F601-F33A-4CC7-98CC-A7DA9877BD06}" type="pres">
      <dgm:prSet presAssocID="{A63AAE75-B63F-47A1-BAB5-2929C75270FF}" presName="compNode" presStyleCnt="0"/>
      <dgm:spPr/>
    </dgm:pt>
    <dgm:pt modelId="{A313F66E-0C19-4C36-92A5-85DCDBEE4D05}" type="pres">
      <dgm:prSet presAssocID="{A63AAE75-B63F-47A1-BAB5-2929C75270FF}" presName="iconBgRect" presStyleLbl="bgShp" presStyleIdx="6" presStyleCnt="7"/>
      <dgm:spPr/>
    </dgm:pt>
    <dgm:pt modelId="{4D923E7D-04C7-4658-B0A4-FC7A8522C016}" type="pres">
      <dgm:prSet presAssocID="{A63AAE75-B63F-47A1-BAB5-2929C75270F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p and bucket"/>
        </a:ext>
      </dgm:extLst>
    </dgm:pt>
    <dgm:pt modelId="{50D87E99-EC07-4BB8-95A2-CFAFA7E93A5E}" type="pres">
      <dgm:prSet presAssocID="{A63AAE75-B63F-47A1-BAB5-2929C75270FF}" presName="spaceRect" presStyleCnt="0"/>
      <dgm:spPr/>
    </dgm:pt>
    <dgm:pt modelId="{1932ACEB-775A-4639-BCC3-1E9D810C30CE}" type="pres">
      <dgm:prSet presAssocID="{A63AAE75-B63F-47A1-BAB5-2929C75270FF}" presName="textRect" presStyleLbl="revTx" presStyleIdx="6" presStyleCnt="7">
        <dgm:presLayoutVars>
          <dgm:chMax val="1"/>
          <dgm:chPref val="1"/>
        </dgm:presLayoutVars>
      </dgm:prSet>
      <dgm:spPr/>
    </dgm:pt>
  </dgm:ptLst>
  <dgm:cxnLst>
    <dgm:cxn modelId="{53C92D04-9F64-4638-9D83-7C7F4E41DD83}" type="presOf" srcId="{B76EFE71-1855-494C-81FF-8E8AEE51C0A3}" destId="{BB68A742-0195-40B7-AFBD-23B222F6DD91}" srcOrd="0" destOrd="0" presId="urn:microsoft.com/office/officeart/2018/2/layout/IconCircleList"/>
    <dgm:cxn modelId="{46D72608-129E-45C8-81FE-BFDCE779E971}" srcId="{A1344C23-4BA7-4349-8C92-9CEB0BBA6D37}" destId="{A63AAE75-B63F-47A1-BAB5-2929C75270FF}" srcOrd="6" destOrd="0" parTransId="{61BE2E0C-FEC1-46BE-99CE-8F4C89F2B1B5}" sibTransId="{3B78C035-7F33-4193-A00B-C3717997F9D6}"/>
    <dgm:cxn modelId="{8D9ED022-5BD0-4BBA-A110-C07A262A4E5C}" srcId="{A1344C23-4BA7-4349-8C92-9CEB0BBA6D37}" destId="{D265199C-C76C-4DCE-BA14-FD3B5BB79FE3}" srcOrd="2" destOrd="0" parTransId="{6DB61464-5144-49A5-9001-215EF233C525}" sibTransId="{F8B047B1-165A-4546-89C7-1738F1263153}"/>
    <dgm:cxn modelId="{0A23C434-73DC-4C5C-9FFA-B034D59C4CBB}" srcId="{A1344C23-4BA7-4349-8C92-9CEB0BBA6D37}" destId="{CB5345C1-C930-491C-8003-19AF06FF0572}" srcOrd="5" destOrd="0" parTransId="{E81E0F33-277E-4467-8EEA-948265D1E2A1}" sibTransId="{8D4473E5-2423-4C60-835F-52080A189276}"/>
    <dgm:cxn modelId="{9ABB9735-8129-4350-816F-78CAAD0FE1E0}" type="presOf" srcId="{56D96144-7413-4256-9A26-B90D640ED2A2}" destId="{1D03A7A3-AA6D-4F4F-8175-FF84E3646736}" srcOrd="0" destOrd="0" presId="urn:microsoft.com/office/officeart/2018/2/layout/IconCircleList"/>
    <dgm:cxn modelId="{DD30D241-3D6E-4935-95FC-3A6DA94E788C}" srcId="{A1344C23-4BA7-4349-8C92-9CEB0BBA6D37}" destId="{B76EFE71-1855-494C-81FF-8E8AEE51C0A3}" srcOrd="0" destOrd="0" parTransId="{FE216BF1-7C27-4F52-AF34-67F961D4EFF5}" sibTransId="{4F553E79-CC07-439F-8A0F-2ABA7436FF9C}"/>
    <dgm:cxn modelId="{4656C96A-16BA-4F6A-BFAD-4CD045F82C6A}" type="presOf" srcId="{8D4473E5-2423-4C60-835F-52080A189276}" destId="{2F7FF378-9D14-49D4-8255-069553D22553}" srcOrd="0" destOrd="0" presId="urn:microsoft.com/office/officeart/2018/2/layout/IconCircleList"/>
    <dgm:cxn modelId="{8FC05B6B-5188-433D-8FDB-5F3C1EA91337}" type="presOf" srcId="{CB5345C1-C930-491C-8003-19AF06FF0572}" destId="{268A50B7-EC35-4096-93DA-0490157BF31F}" srcOrd="0" destOrd="0" presId="urn:microsoft.com/office/officeart/2018/2/layout/IconCircleList"/>
    <dgm:cxn modelId="{94CD6E4B-BCA2-406B-BB1B-71BFE52A4188}" type="presOf" srcId="{E5FA4B14-A7B7-4553-AF2A-5928BB6CFFC4}" destId="{36A65ED7-25A6-48CC-9292-C8E1B6384603}" srcOrd="0" destOrd="0" presId="urn:microsoft.com/office/officeart/2018/2/layout/IconCircleList"/>
    <dgm:cxn modelId="{C78A6274-2346-482D-9E6C-4C9CDF399EB8}" type="presOf" srcId="{F8B047B1-165A-4546-89C7-1738F1263153}" destId="{0345122F-E4F0-496E-9EC5-7FC56AF6D2C5}" srcOrd="0" destOrd="0" presId="urn:microsoft.com/office/officeart/2018/2/layout/IconCircleList"/>
    <dgm:cxn modelId="{BB1EAD57-1956-45AB-B78A-FBD69C78DA28}" type="presOf" srcId="{A1344C23-4BA7-4349-8C92-9CEB0BBA6D37}" destId="{6C16E14D-4999-449F-92A1-E7AFFD46C288}" srcOrd="0" destOrd="0" presId="urn:microsoft.com/office/officeart/2018/2/layout/IconCircleList"/>
    <dgm:cxn modelId="{65FF1B59-BD86-4ACF-953F-BD25FC19C876}" type="presOf" srcId="{C6B1AA45-4CF1-45BF-97A1-81A0C36F9B0C}" destId="{41D616FF-765A-4FA5-B42F-7F0FE7826CA5}" srcOrd="0" destOrd="0" presId="urn:microsoft.com/office/officeart/2018/2/layout/IconCircleList"/>
    <dgm:cxn modelId="{893A157E-1A89-4B88-97BA-D0F210268BF9}" type="presOf" srcId="{A63AAE75-B63F-47A1-BAB5-2929C75270FF}" destId="{1932ACEB-775A-4639-BCC3-1E9D810C30CE}" srcOrd="0" destOrd="0" presId="urn:microsoft.com/office/officeart/2018/2/layout/IconCircleList"/>
    <dgm:cxn modelId="{4FA3A285-780A-4FA5-9A55-ACEB9B4B9CF4}" srcId="{A1344C23-4BA7-4349-8C92-9CEB0BBA6D37}" destId="{AC4F1385-46A6-4EC5-A6F5-5E7C74DFB1E8}" srcOrd="3" destOrd="0" parTransId="{1555362E-599C-413E-A9D9-062E4A089764}" sibTransId="{C6B1AA45-4CF1-45BF-97A1-81A0C36F9B0C}"/>
    <dgm:cxn modelId="{0E76ECAD-4C8F-46E0-A16E-F2EEEB670C0A}" type="presOf" srcId="{D265199C-C76C-4DCE-BA14-FD3B5BB79FE3}" destId="{412A983A-4130-4114-95E8-7567866694B0}" srcOrd="0" destOrd="0" presId="urn:microsoft.com/office/officeart/2018/2/layout/IconCircleList"/>
    <dgm:cxn modelId="{3B5CB0B0-E490-45BF-890F-70DA99E141F1}" type="presOf" srcId="{F4AA9707-4FEA-4FD1-9778-25F46794056C}" destId="{72BBD53B-1FE3-4ED9-B5DC-2C3619956E53}" srcOrd="0" destOrd="0" presId="urn:microsoft.com/office/officeart/2018/2/layout/IconCircleList"/>
    <dgm:cxn modelId="{33F65DD9-4F98-461E-B69B-4D5F9CDC059C}" type="presOf" srcId="{4F553E79-CC07-439F-8A0F-2ABA7436FF9C}" destId="{F05421CB-2406-4D29-9E07-79E94EB3645A}" srcOrd="0" destOrd="0" presId="urn:microsoft.com/office/officeart/2018/2/layout/IconCircleList"/>
    <dgm:cxn modelId="{697485DC-0D25-4052-8D07-6C8791072CF7}" type="presOf" srcId="{AC4F1385-46A6-4EC5-A6F5-5E7C74DFB1E8}" destId="{505169DB-CCFA-421F-B12E-7957BF0C158C}" srcOrd="0" destOrd="0" presId="urn:microsoft.com/office/officeart/2018/2/layout/IconCircleList"/>
    <dgm:cxn modelId="{299537DF-92CD-4F16-9F81-72B73E279060}" type="presOf" srcId="{E63368AE-3766-4D47-A66B-B9573C51A178}" destId="{68AC59D3-AB56-44AA-9B7C-4B73D434AB23}" srcOrd="0" destOrd="0" presId="urn:microsoft.com/office/officeart/2018/2/layout/IconCircleList"/>
    <dgm:cxn modelId="{617FBEE8-72E0-4103-B8FB-22401F0CE38F}" srcId="{A1344C23-4BA7-4349-8C92-9CEB0BBA6D37}" destId="{56D96144-7413-4256-9A26-B90D640ED2A2}" srcOrd="1" destOrd="0" parTransId="{EF2FB091-B615-4FB3-A599-96DB7B1EA3F2}" sibTransId="{F4AA9707-4FEA-4FD1-9778-25F46794056C}"/>
    <dgm:cxn modelId="{028B90F9-BED0-4173-A320-812742499A6A}" srcId="{A1344C23-4BA7-4349-8C92-9CEB0BBA6D37}" destId="{E63368AE-3766-4D47-A66B-B9573C51A178}" srcOrd="4" destOrd="0" parTransId="{9266B638-9B84-4E8E-8D46-F9060CCE2A8F}" sibTransId="{E5FA4B14-A7B7-4553-AF2A-5928BB6CFFC4}"/>
    <dgm:cxn modelId="{266724EF-F8BF-4CBB-B5C8-6DDD78734E77}" type="presParOf" srcId="{6C16E14D-4999-449F-92A1-E7AFFD46C288}" destId="{8163DB0D-E989-4407-BFB8-50D91FB9298D}" srcOrd="0" destOrd="0" presId="urn:microsoft.com/office/officeart/2018/2/layout/IconCircleList"/>
    <dgm:cxn modelId="{B1C73ADE-3FFE-4AED-A3A4-D1FA6D2F7B21}" type="presParOf" srcId="{8163DB0D-E989-4407-BFB8-50D91FB9298D}" destId="{2377A624-4A50-4E34-A157-32AC972DC627}" srcOrd="0" destOrd="0" presId="urn:microsoft.com/office/officeart/2018/2/layout/IconCircleList"/>
    <dgm:cxn modelId="{E309E745-90A4-45B7-A274-16FAF88BFC10}" type="presParOf" srcId="{2377A624-4A50-4E34-A157-32AC972DC627}" destId="{DD62A6BD-5963-4829-8708-4CB87B22209D}" srcOrd="0" destOrd="0" presId="urn:microsoft.com/office/officeart/2018/2/layout/IconCircleList"/>
    <dgm:cxn modelId="{F8B7C57B-2978-4178-BEF5-0340B67449E3}" type="presParOf" srcId="{2377A624-4A50-4E34-A157-32AC972DC627}" destId="{9A31C22F-E6D5-4E5B-8987-767C333AD5EA}" srcOrd="1" destOrd="0" presId="urn:microsoft.com/office/officeart/2018/2/layout/IconCircleList"/>
    <dgm:cxn modelId="{7278FEDC-E342-4C13-A032-C3CAEFC539A2}" type="presParOf" srcId="{2377A624-4A50-4E34-A157-32AC972DC627}" destId="{28D0096C-789E-4771-B8BA-8C5ECF477883}" srcOrd="2" destOrd="0" presId="urn:microsoft.com/office/officeart/2018/2/layout/IconCircleList"/>
    <dgm:cxn modelId="{7CA51C80-FFBA-4F81-80DF-9F8BB5C545CF}" type="presParOf" srcId="{2377A624-4A50-4E34-A157-32AC972DC627}" destId="{BB68A742-0195-40B7-AFBD-23B222F6DD91}" srcOrd="3" destOrd="0" presId="urn:microsoft.com/office/officeart/2018/2/layout/IconCircleList"/>
    <dgm:cxn modelId="{0F9089C5-6E5B-4F61-A8DF-501DE11EB652}" type="presParOf" srcId="{8163DB0D-E989-4407-BFB8-50D91FB9298D}" destId="{F05421CB-2406-4D29-9E07-79E94EB3645A}" srcOrd="1" destOrd="0" presId="urn:microsoft.com/office/officeart/2018/2/layout/IconCircleList"/>
    <dgm:cxn modelId="{61982654-7BD7-4491-9A03-A32A5FF5F9C1}" type="presParOf" srcId="{8163DB0D-E989-4407-BFB8-50D91FB9298D}" destId="{C3030E6A-4928-453A-A43C-79E154977FC8}" srcOrd="2" destOrd="0" presId="urn:microsoft.com/office/officeart/2018/2/layout/IconCircleList"/>
    <dgm:cxn modelId="{C5908036-A183-4E80-9F4F-4361D464CD18}" type="presParOf" srcId="{C3030E6A-4928-453A-A43C-79E154977FC8}" destId="{616D5E03-D069-4361-9D07-D65B8D435C72}" srcOrd="0" destOrd="0" presId="urn:microsoft.com/office/officeart/2018/2/layout/IconCircleList"/>
    <dgm:cxn modelId="{48DED515-E3C4-48D5-A526-6BBBE6CA9465}" type="presParOf" srcId="{C3030E6A-4928-453A-A43C-79E154977FC8}" destId="{330B8385-042F-40F6-B4FE-0C6853D1D6A6}" srcOrd="1" destOrd="0" presId="urn:microsoft.com/office/officeart/2018/2/layout/IconCircleList"/>
    <dgm:cxn modelId="{8A505CFC-F449-4AD6-A910-D9F30704C6E6}" type="presParOf" srcId="{C3030E6A-4928-453A-A43C-79E154977FC8}" destId="{E0E51974-A8B7-48CA-BA69-4A57C70372A1}" srcOrd="2" destOrd="0" presId="urn:microsoft.com/office/officeart/2018/2/layout/IconCircleList"/>
    <dgm:cxn modelId="{5E1A7B94-E031-4F20-8B8E-EDF4DEC0ED43}" type="presParOf" srcId="{C3030E6A-4928-453A-A43C-79E154977FC8}" destId="{1D03A7A3-AA6D-4F4F-8175-FF84E3646736}" srcOrd="3" destOrd="0" presId="urn:microsoft.com/office/officeart/2018/2/layout/IconCircleList"/>
    <dgm:cxn modelId="{7CC0BE54-8041-4CB3-89ED-C9D7205C0136}" type="presParOf" srcId="{8163DB0D-E989-4407-BFB8-50D91FB9298D}" destId="{72BBD53B-1FE3-4ED9-B5DC-2C3619956E53}" srcOrd="3" destOrd="0" presId="urn:microsoft.com/office/officeart/2018/2/layout/IconCircleList"/>
    <dgm:cxn modelId="{D38542DA-9F63-4F9C-B931-C1B2979B32DD}" type="presParOf" srcId="{8163DB0D-E989-4407-BFB8-50D91FB9298D}" destId="{6AE32D53-2C35-4827-B3EB-0C65CD131C2B}" srcOrd="4" destOrd="0" presId="urn:microsoft.com/office/officeart/2018/2/layout/IconCircleList"/>
    <dgm:cxn modelId="{E4A51A12-F96D-4A68-8E2A-DA2732D6EBA2}" type="presParOf" srcId="{6AE32D53-2C35-4827-B3EB-0C65CD131C2B}" destId="{5AE066D3-CF15-48CA-B6B3-886AF96CA39B}" srcOrd="0" destOrd="0" presId="urn:microsoft.com/office/officeart/2018/2/layout/IconCircleList"/>
    <dgm:cxn modelId="{09F77A93-CF07-44F3-819F-1B36503B0480}" type="presParOf" srcId="{6AE32D53-2C35-4827-B3EB-0C65CD131C2B}" destId="{C32864B8-B06E-4317-B28E-B23470E03CAB}" srcOrd="1" destOrd="0" presId="urn:microsoft.com/office/officeart/2018/2/layout/IconCircleList"/>
    <dgm:cxn modelId="{3CFFFB09-2D38-4318-84D9-AF838929B3A0}" type="presParOf" srcId="{6AE32D53-2C35-4827-B3EB-0C65CD131C2B}" destId="{82416C7E-0943-4500-893F-52E506CF7DF4}" srcOrd="2" destOrd="0" presId="urn:microsoft.com/office/officeart/2018/2/layout/IconCircleList"/>
    <dgm:cxn modelId="{A1C5F25C-69A0-49DE-8E65-FBF4B79FA389}" type="presParOf" srcId="{6AE32D53-2C35-4827-B3EB-0C65CD131C2B}" destId="{412A983A-4130-4114-95E8-7567866694B0}" srcOrd="3" destOrd="0" presId="urn:microsoft.com/office/officeart/2018/2/layout/IconCircleList"/>
    <dgm:cxn modelId="{AC8B3107-175E-4595-A684-DBBEB688EB2B}" type="presParOf" srcId="{8163DB0D-E989-4407-BFB8-50D91FB9298D}" destId="{0345122F-E4F0-496E-9EC5-7FC56AF6D2C5}" srcOrd="5" destOrd="0" presId="urn:microsoft.com/office/officeart/2018/2/layout/IconCircleList"/>
    <dgm:cxn modelId="{1FE09682-A5BF-458F-95CD-CBE50A3ABB20}" type="presParOf" srcId="{8163DB0D-E989-4407-BFB8-50D91FB9298D}" destId="{29A1CB19-449F-43A1-9F7B-EA3308E869D5}" srcOrd="6" destOrd="0" presId="urn:microsoft.com/office/officeart/2018/2/layout/IconCircleList"/>
    <dgm:cxn modelId="{CD448CA4-E3D4-41BF-A00C-3A9CB28436FB}" type="presParOf" srcId="{29A1CB19-449F-43A1-9F7B-EA3308E869D5}" destId="{C67748FF-E6A6-484F-A64E-0FE26D13FD9D}" srcOrd="0" destOrd="0" presId="urn:microsoft.com/office/officeart/2018/2/layout/IconCircleList"/>
    <dgm:cxn modelId="{C918BB07-15EA-43E8-8F91-BD5515B8B28D}" type="presParOf" srcId="{29A1CB19-449F-43A1-9F7B-EA3308E869D5}" destId="{714E02B1-75D8-4A5A-95FA-F392C3DA78EB}" srcOrd="1" destOrd="0" presId="urn:microsoft.com/office/officeart/2018/2/layout/IconCircleList"/>
    <dgm:cxn modelId="{ADF3F860-F1A3-492F-8347-05B8EB031374}" type="presParOf" srcId="{29A1CB19-449F-43A1-9F7B-EA3308E869D5}" destId="{5B86D0AA-E2CA-495E-95CE-354E35651568}" srcOrd="2" destOrd="0" presId="urn:microsoft.com/office/officeart/2018/2/layout/IconCircleList"/>
    <dgm:cxn modelId="{0544D257-AEEB-4122-B7D6-591AE722B129}" type="presParOf" srcId="{29A1CB19-449F-43A1-9F7B-EA3308E869D5}" destId="{505169DB-CCFA-421F-B12E-7957BF0C158C}" srcOrd="3" destOrd="0" presId="urn:microsoft.com/office/officeart/2018/2/layout/IconCircleList"/>
    <dgm:cxn modelId="{C3601AAC-9AC8-4D7B-A00D-742920EF476C}" type="presParOf" srcId="{8163DB0D-E989-4407-BFB8-50D91FB9298D}" destId="{41D616FF-765A-4FA5-B42F-7F0FE7826CA5}" srcOrd="7" destOrd="0" presId="urn:microsoft.com/office/officeart/2018/2/layout/IconCircleList"/>
    <dgm:cxn modelId="{4B6FCEA5-BD8F-4B5C-916F-E6B83A574041}" type="presParOf" srcId="{8163DB0D-E989-4407-BFB8-50D91FB9298D}" destId="{AB06C02B-E9BD-4C94-B9A9-F25E4EB5F13F}" srcOrd="8" destOrd="0" presId="urn:microsoft.com/office/officeart/2018/2/layout/IconCircleList"/>
    <dgm:cxn modelId="{0EDCEC1A-79D7-4DC4-AA77-B5F116C0C6C9}" type="presParOf" srcId="{AB06C02B-E9BD-4C94-B9A9-F25E4EB5F13F}" destId="{5DED65FA-6560-4837-BE30-277CEE6E500E}" srcOrd="0" destOrd="0" presId="urn:microsoft.com/office/officeart/2018/2/layout/IconCircleList"/>
    <dgm:cxn modelId="{D27712AA-05C3-438B-95F4-4A977F50D9FF}" type="presParOf" srcId="{AB06C02B-E9BD-4C94-B9A9-F25E4EB5F13F}" destId="{579A82B1-20A4-4587-A913-EC758A44BED5}" srcOrd="1" destOrd="0" presId="urn:microsoft.com/office/officeart/2018/2/layout/IconCircleList"/>
    <dgm:cxn modelId="{23FF6C9C-85F6-4FB8-98D9-21A272872B28}" type="presParOf" srcId="{AB06C02B-E9BD-4C94-B9A9-F25E4EB5F13F}" destId="{7052258C-E6AE-4142-BBFD-E8DC6A3E34CE}" srcOrd="2" destOrd="0" presId="urn:microsoft.com/office/officeart/2018/2/layout/IconCircleList"/>
    <dgm:cxn modelId="{51D3A86B-435A-48EE-8184-7C68984C84EE}" type="presParOf" srcId="{AB06C02B-E9BD-4C94-B9A9-F25E4EB5F13F}" destId="{68AC59D3-AB56-44AA-9B7C-4B73D434AB23}" srcOrd="3" destOrd="0" presId="urn:microsoft.com/office/officeart/2018/2/layout/IconCircleList"/>
    <dgm:cxn modelId="{F8DF9B62-DEE5-42C5-A564-96CCF3B79E4F}" type="presParOf" srcId="{8163DB0D-E989-4407-BFB8-50D91FB9298D}" destId="{36A65ED7-25A6-48CC-9292-C8E1B6384603}" srcOrd="9" destOrd="0" presId="urn:microsoft.com/office/officeart/2018/2/layout/IconCircleList"/>
    <dgm:cxn modelId="{F056E727-5C00-45AB-9E1D-5C71BB8724C5}" type="presParOf" srcId="{8163DB0D-E989-4407-BFB8-50D91FB9298D}" destId="{BE997D57-BC10-4307-A0D8-319CD576B27B}" srcOrd="10" destOrd="0" presId="urn:microsoft.com/office/officeart/2018/2/layout/IconCircleList"/>
    <dgm:cxn modelId="{FC36013D-DFDD-43E2-AE51-393097D6219F}" type="presParOf" srcId="{BE997D57-BC10-4307-A0D8-319CD576B27B}" destId="{06027E74-7742-4A03-967D-A42937010692}" srcOrd="0" destOrd="0" presId="urn:microsoft.com/office/officeart/2018/2/layout/IconCircleList"/>
    <dgm:cxn modelId="{4877239B-4C03-43EA-94D4-383A64C1BD95}" type="presParOf" srcId="{BE997D57-BC10-4307-A0D8-319CD576B27B}" destId="{1EC7956E-558B-4DDA-97A2-1E42C455CB8B}" srcOrd="1" destOrd="0" presId="urn:microsoft.com/office/officeart/2018/2/layout/IconCircleList"/>
    <dgm:cxn modelId="{79256E6B-1879-4A7C-88D6-32AD995C0986}" type="presParOf" srcId="{BE997D57-BC10-4307-A0D8-319CD576B27B}" destId="{B49771A5-BEF2-4CA8-A13F-CE82DFF853F6}" srcOrd="2" destOrd="0" presId="urn:microsoft.com/office/officeart/2018/2/layout/IconCircleList"/>
    <dgm:cxn modelId="{F0EA9CD9-1413-41BD-A6AF-952158A287D2}" type="presParOf" srcId="{BE997D57-BC10-4307-A0D8-319CD576B27B}" destId="{268A50B7-EC35-4096-93DA-0490157BF31F}" srcOrd="3" destOrd="0" presId="urn:microsoft.com/office/officeart/2018/2/layout/IconCircleList"/>
    <dgm:cxn modelId="{C88647E1-2B04-45B8-9DD9-B1BF6D4EC31C}" type="presParOf" srcId="{8163DB0D-E989-4407-BFB8-50D91FB9298D}" destId="{2F7FF378-9D14-49D4-8255-069553D22553}" srcOrd="11" destOrd="0" presId="urn:microsoft.com/office/officeart/2018/2/layout/IconCircleList"/>
    <dgm:cxn modelId="{4F300B64-ED54-47DB-A74D-A8CF78656AF0}" type="presParOf" srcId="{8163DB0D-E989-4407-BFB8-50D91FB9298D}" destId="{9374F601-F33A-4CC7-98CC-A7DA9877BD06}" srcOrd="12" destOrd="0" presId="urn:microsoft.com/office/officeart/2018/2/layout/IconCircleList"/>
    <dgm:cxn modelId="{FAA2545C-FC50-4C3B-BA8C-B50A59E55030}" type="presParOf" srcId="{9374F601-F33A-4CC7-98CC-A7DA9877BD06}" destId="{A313F66E-0C19-4C36-92A5-85DCDBEE4D05}" srcOrd="0" destOrd="0" presId="urn:microsoft.com/office/officeart/2018/2/layout/IconCircleList"/>
    <dgm:cxn modelId="{AFC35825-C646-4B3B-A771-B66D9B6F469D}" type="presParOf" srcId="{9374F601-F33A-4CC7-98CC-A7DA9877BD06}" destId="{4D923E7D-04C7-4658-B0A4-FC7A8522C016}" srcOrd="1" destOrd="0" presId="urn:microsoft.com/office/officeart/2018/2/layout/IconCircleList"/>
    <dgm:cxn modelId="{60677CD1-B087-40D3-93D8-508DA4A1E968}" type="presParOf" srcId="{9374F601-F33A-4CC7-98CC-A7DA9877BD06}" destId="{50D87E99-EC07-4BB8-95A2-CFAFA7E93A5E}" srcOrd="2" destOrd="0" presId="urn:microsoft.com/office/officeart/2018/2/layout/IconCircleList"/>
    <dgm:cxn modelId="{E325291F-2F41-432A-BE08-7923A0FBDCD5}" type="presParOf" srcId="{9374F601-F33A-4CC7-98CC-A7DA9877BD06}" destId="{1932ACEB-775A-4639-BCC3-1E9D810C30C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01596F-D857-480C-97DF-DA90616838C5}"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A650B4C-440B-4B7D-B301-1235E420017D}">
      <dgm:prSet custT="1"/>
      <dgm:spPr/>
      <dgm:t>
        <a:bodyPr/>
        <a:lstStyle/>
        <a:p>
          <a:pPr>
            <a:defRPr cap="all"/>
          </a:pPr>
          <a:r>
            <a:rPr lang="en-US" sz="1400" dirty="0"/>
            <a:t>Schools, colleges, &amp; universities have suspended in-person classes &amp; converting to remote online instruction</a:t>
          </a:r>
        </a:p>
      </dgm:t>
    </dgm:pt>
    <dgm:pt modelId="{B0C97362-773F-4AF5-B903-93788E491BC2}" type="parTrans" cxnId="{D067EE52-29FA-4815-991A-90B06ECF59D3}">
      <dgm:prSet/>
      <dgm:spPr/>
      <dgm:t>
        <a:bodyPr/>
        <a:lstStyle/>
        <a:p>
          <a:endParaRPr lang="en-US"/>
        </a:p>
      </dgm:t>
    </dgm:pt>
    <dgm:pt modelId="{CE8264DA-3F4F-45BD-91F4-9DDDA3B7833F}" type="sibTrans" cxnId="{D067EE52-29FA-4815-991A-90B06ECF59D3}">
      <dgm:prSet/>
      <dgm:spPr/>
      <dgm:t>
        <a:bodyPr/>
        <a:lstStyle/>
        <a:p>
          <a:endParaRPr lang="en-US"/>
        </a:p>
      </dgm:t>
    </dgm:pt>
    <dgm:pt modelId="{57EBDB62-6099-42DE-8420-192487D88DBC}">
      <dgm:prSet custT="1"/>
      <dgm:spPr/>
      <dgm:t>
        <a:bodyPr/>
        <a:lstStyle/>
        <a:p>
          <a:pPr>
            <a:defRPr cap="all"/>
          </a:pPr>
          <a:r>
            <a:rPr lang="en-US" sz="1400" dirty="0"/>
            <a:t>Events, including sporting events, festivals &amp; parades have been cancelled or postponed</a:t>
          </a:r>
        </a:p>
      </dgm:t>
    </dgm:pt>
    <dgm:pt modelId="{F5ACED37-5041-45C6-A87B-DD1245C1431B}" type="parTrans" cxnId="{97AC3224-767F-4753-A16D-248F8BEBDBF6}">
      <dgm:prSet/>
      <dgm:spPr/>
      <dgm:t>
        <a:bodyPr/>
        <a:lstStyle/>
        <a:p>
          <a:endParaRPr lang="en-US"/>
        </a:p>
      </dgm:t>
    </dgm:pt>
    <dgm:pt modelId="{FE7FC486-8F66-4D5F-A239-1B727A3447F5}" type="sibTrans" cxnId="{97AC3224-767F-4753-A16D-248F8BEBDBF6}">
      <dgm:prSet/>
      <dgm:spPr/>
      <dgm:t>
        <a:bodyPr/>
        <a:lstStyle/>
        <a:p>
          <a:endParaRPr lang="en-US"/>
        </a:p>
      </dgm:t>
    </dgm:pt>
    <dgm:pt modelId="{93A9E925-BD15-473A-89BF-0FEA65EFFEBA}">
      <dgm:prSet custT="1"/>
      <dgm:spPr/>
      <dgm:t>
        <a:bodyPr/>
        <a:lstStyle/>
        <a:p>
          <a:pPr>
            <a:defRPr cap="all"/>
          </a:pPr>
          <a:r>
            <a:rPr lang="en-US" sz="1400" dirty="0"/>
            <a:t>Workplaces are encouraged to offer flexible work options, including telecommuting</a:t>
          </a:r>
        </a:p>
      </dgm:t>
    </dgm:pt>
    <dgm:pt modelId="{6F2F8AC1-E7DB-47F4-ADF5-C0B20A234074}" type="parTrans" cxnId="{8160D047-7EC5-498D-AC2B-6FC2F3EE947E}">
      <dgm:prSet/>
      <dgm:spPr/>
      <dgm:t>
        <a:bodyPr/>
        <a:lstStyle/>
        <a:p>
          <a:endParaRPr lang="en-US"/>
        </a:p>
      </dgm:t>
    </dgm:pt>
    <dgm:pt modelId="{7E08E406-01C2-40C3-8AC2-5402C746CC1A}" type="sibTrans" cxnId="{8160D047-7EC5-498D-AC2B-6FC2F3EE947E}">
      <dgm:prSet/>
      <dgm:spPr/>
      <dgm:t>
        <a:bodyPr/>
        <a:lstStyle/>
        <a:p>
          <a:endParaRPr lang="en-US"/>
        </a:p>
      </dgm:t>
    </dgm:pt>
    <dgm:pt modelId="{A2B55DD4-C2D5-484D-B6AA-06ADFA8BFC1B}">
      <dgm:prSet/>
      <dgm:spPr/>
      <dgm:t>
        <a:bodyPr/>
        <a:lstStyle/>
        <a:p>
          <a:pPr>
            <a:defRPr cap="all"/>
          </a:pPr>
          <a:r>
            <a:rPr lang="en-US" dirty="0"/>
            <a:t>Organizations and businesses are canceling large gatherings, including conferences</a:t>
          </a:r>
        </a:p>
      </dgm:t>
    </dgm:pt>
    <dgm:pt modelId="{6FEC29BB-49B0-4241-ACD0-3649FAFDD578}" type="parTrans" cxnId="{24AA7497-FECF-4643-92A3-D72430C81CA4}">
      <dgm:prSet/>
      <dgm:spPr/>
      <dgm:t>
        <a:bodyPr/>
        <a:lstStyle/>
        <a:p>
          <a:endParaRPr lang="en-US"/>
        </a:p>
      </dgm:t>
    </dgm:pt>
    <dgm:pt modelId="{7B03884A-68D7-4AA8-916F-991629E4507F}" type="sibTrans" cxnId="{24AA7497-FECF-4643-92A3-D72430C81CA4}">
      <dgm:prSet/>
      <dgm:spPr/>
      <dgm:t>
        <a:bodyPr/>
        <a:lstStyle/>
        <a:p>
          <a:endParaRPr lang="en-US"/>
        </a:p>
      </dgm:t>
    </dgm:pt>
    <dgm:pt modelId="{BA8DE91E-E2FB-4928-9C81-125227440800}">
      <dgm:prSet/>
      <dgm:spPr/>
      <dgm:t>
        <a:bodyPr/>
        <a:lstStyle/>
        <a:p>
          <a:pPr>
            <a:defRPr cap="all"/>
          </a:pPr>
          <a:r>
            <a:rPr lang="en-US" dirty="0"/>
            <a:t>Houses of worship, community and recreational Centers have suspended services</a:t>
          </a:r>
        </a:p>
      </dgm:t>
    </dgm:pt>
    <dgm:pt modelId="{742F79C1-D4DC-45FF-9BAD-D7886903AB07}" type="parTrans" cxnId="{BC697B9F-005D-4B7B-A0FC-4D2CE6545EA3}">
      <dgm:prSet/>
      <dgm:spPr/>
      <dgm:t>
        <a:bodyPr/>
        <a:lstStyle/>
        <a:p>
          <a:endParaRPr lang="en-US"/>
        </a:p>
      </dgm:t>
    </dgm:pt>
    <dgm:pt modelId="{C7269524-9D1F-4EC2-9778-ECC0837BEFB8}" type="sibTrans" cxnId="{BC697B9F-005D-4B7B-A0FC-4D2CE6545EA3}">
      <dgm:prSet/>
      <dgm:spPr/>
      <dgm:t>
        <a:bodyPr/>
        <a:lstStyle/>
        <a:p>
          <a:endParaRPr lang="en-US"/>
        </a:p>
      </dgm:t>
    </dgm:pt>
    <dgm:pt modelId="{BAE67BAC-EAFA-4D72-A504-B882745B2FFB}" type="pres">
      <dgm:prSet presAssocID="{A001596F-D857-480C-97DF-DA90616838C5}" presName="root" presStyleCnt="0">
        <dgm:presLayoutVars>
          <dgm:dir/>
          <dgm:resizeHandles val="exact"/>
        </dgm:presLayoutVars>
      </dgm:prSet>
      <dgm:spPr/>
    </dgm:pt>
    <dgm:pt modelId="{8FEBB569-06F5-47A0-8E4A-A74428917D37}" type="pres">
      <dgm:prSet presAssocID="{9A650B4C-440B-4B7D-B301-1235E420017D}" presName="compNode" presStyleCnt="0"/>
      <dgm:spPr/>
    </dgm:pt>
    <dgm:pt modelId="{E4C15012-9164-4DF5-85FA-8BD1C91E68B1}" type="pres">
      <dgm:prSet presAssocID="{9A650B4C-440B-4B7D-B301-1235E420017D}" presName="iconBgRect" presStyleLbl="bgShp" presStyleIdx="0" presStyleCnt="5"/>
      <dgm:spPr>
        <a:prstGeom prst="round2DiagRect">
          <a:avLst>
            <a:gd name="adj1" fmla="val 29727"/>
            <a:gd name="adj2" fmla="val 0"/>
          </a:avLst>
        </a:prstGeom>
      </dgm:spPr>
    </dgm:pt>
    <dgm:pt modelId="{F488F5F9-12A7-42FB-B5A6-E3F45A5E6306}" type="pres">
      <dgm:prSet presAssocID="{9A650B4C-440B-4B7D-B301-1235E42001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A873A59-4B82-4F0B-86E9-E5605DBC12B2}" type="pres">
      <dgm:prSet presAssocID="{9A650B4C-440B-4B7D-B301-1235E420017D}" presName="spaceRect" presStyleCnt="0"/>
      <dgm:spPr/>
    </dgm:pt>
    <dgm:pt modelId="{85658673-DB2C-4792-B7FE-3A560458531F}" type="pres">
      <dgm:prSet presAssocID="{9A650B4C-440B-4B7D-B301-1235E420017D}" presName="textRect" presStyleLbl="revTx" presStyleIdx="0" presStyleCnt="5">
        <dgm:presLayoutVars>
          <dgm:chMax val="1"/>
          <dgm:chPref val="1"/>
        </dgm:presLayoutVars>
      </dgm:prSet>
      <dgm:spPr/>
    </dgm:pt>
    <dgm:pt modelId="{9DC06056-DCEA-471F-8E72-347E0B546A3E}" type="pres">
      <dgm:prSet presAssocID="{CE8264DA-3F4F-45BD-91F4-9DDDA3B7833F}" presName="sibTrans" presStyleCnt="0"/>
      <dgm:spPr/>
    </dgm:pt>
    <dgm:pt modelId="{9C74CDD6-2EE1-4C78-91DF-B0CC38CEFF25}" type="pres">
      <dgm:prSet presAssocID="{57EBDB62-6099-42DE-8420-192487D88DBC}" presName="compNode" presStyleCnt="0"/>
      <dgm:spPr/>
    </dgm:pt>
    <dgm:pt modelId="{5C4505FA-A7A7-465C-BBE2-322F6CA74339}" type="pres">
      <dgm:prSet presAssocID="{57EBDB62-6099-42DE-8420-192487D88DBC}" presName="iconBgRect" presStyleLbl="bgShp" presStyleIdx="1" presStyleCnt="5"/>
      <dgm:spPr>
        <a:prstGeom prst="round2DiagRect">
          <a:avLst>
            <a:gd name="adj1" fmla="val 29727"/>
            <a:gd name="adj2" fmla="val 0"/>
          </a:avLst>
        </a:prstGeom>
      </dgm:spPr>
    </dgm:pt>
    <dgm:pt modelId="{2EEC5E0B-E7F9-49AB-B5B9-E73498BDFFE5}" type="pres">
      <dgm:prSet presAssocID="{57EBDB62-6099-42DE-8420-192487D88D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cracker"/>
        </a:ext>
      </dgm:extLst>
    </dgm:pt>
    <dgm:pt modelId="{DD93EE83-E86F-415D-9FB9-446302F29CBD}" type="pres">
      <dgm:prSet presAssocID="{57EBDB62-6099-42DE-8420-192487D88DBC}" presName="spaceRect" presStyleCnt="0"/>
      <dgm:spPr/>
    </dgm:pt>
    <dgm:pt modelId="{E8C60AA4-186B-4D9F-B600-BCA3B7FD69EA}" type="pres">
      <dgm:prSet presAssocID="{57EBDB62-6099-42DE-8420-192487D88DBC}" presName="textRect" presStyleLbl="revTx" presStyleIdx="1" presStyleCnt="5">
        <dgm:presLayoutVars>
          <dgm:chMax val="1"/>
          <dgm:chPref val="1"/>
        </dgm:presLayoutVars>
      </dgm:prSet>
      <dgm:spPr/>
    </dgm:pt>
    <dgm:pt modelId="{08FE97A4-934B-458D-91B3-1366B46D3F2D}" type="pres">
      <dgm:prSet presAssocID="{FE7FC486-8F66-4D5F-A239-1B727A3447F5}" presName="sibTrans" presStyleCnt="0"/>
      <dgm:spPr/>
    </dgm:pt>
    <dgm:pt modelId="{5AD13F7E-45F0-483A-A824-0036F310DC4E}" type="pres">
      <dgm:prSet presAssocID="{93A9E925-BD15-473A-89BF-0FEA65EFFEBA}" presName="compNode" presStyleCnt="0"/>
      <dgm:spPr/>
    </dgm:pt>
    <dgm:pt modelId="{EA167AFB-6055-492A-8F52-0677D879FF27}" type="pres">
      <dgm:prSet presAssocID="{93A9E925-BD15-473A-89BF-0FEA65EFFEBA}" presName="iconBgRect" presStyleLbl="bgShp" presStyleIdx="2" presStyleCnt="5"/>
      <dgm:spPr>
        <a:prstGeom prst="round2DiagRect">
          <a:avLst>
            <a:gd name="adj1" fmla="val 29727"/>
            <a:gd name="adj2" fmla="val 0"/>
          </a:avLst>
        </a:prstGeom>
      </dgm:spPr>
    </dgm:pt>
    <dgm:pt modelId="{1590B78B-221E-4C6D-8A76-B2BF3115383B}" type="pres">
      <dgm:prSet presAssocID="{93A9E925-BD15-473A-89BF-0FEA65EFFE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31C8D27-92FC-41CA-8053-E0D6048D9C1F}" type="pres">
      <dgm:prSet presAssocID="{93A9E925-BD15-473A-89BF-0FEA65EFFEBA}" presName="spaceRect" presStyleCnt="0"/>
      <dgm:spPr/>
    </dgm:pt>
    <dgm:pt modelId="{14BD5D22-BE5D-471B-9F9F-23EF4D2C3E1D}" type="pres">
      <dgm:prSet presAssocID="{93A9E925-BD15-473A-89BF-0FEA65EFFEBA}" presName="textRect" presStyleLbl="revTx" presStyleIdx="2" presStyleCnt="5">
        <dgm:presLayoutVars>
          <dgm:chMax val="1"/>
          <dgm:chPref val="1"/>
        </dgm:presLayoutVars>
      </dgm:prSet>
      <dgm:spPr/>
    </dgm:pt>
    <dgm:pt modelId="{1C102C68-76CE-468B-93A2-E3C6CAC38563}" type="pres">
      <dgm:prSet presAssocID="{7E08E406-01C2-40C3-8AC2-5402C746CC1A}" presName="sibTrans" presStyleCnt="0"/>
      <dgm:spPr/>
    </dgm:pt>
    <dgm:pt modelId="{5F1C2FBA-7454-46CD-85DC-EB921953D936}" type="pres">
      <dgm:prSet presAssocID="{A2B55DD4-C2D5-484D-B6AA-06ADFA8BFC1B}" presName="compNode" presStyleCnt="0"/>
      <dgm:spPr/>
    </dgm:pt>
    <dgm:pt modelId="{EFC25E6E-FF31-4762-AEC9-F2C00CD2E0DB}" type="pres">
      <dgm:prSet presAssocID="{A2B55DD4-C2D5-484D-B6AA-06ADFA8BFC1B}" presName="iconBgRect" presStyleLbl="bgShp" presStyleIdx="3" presStyleCnt="5" custLinFactNeighborX="-94301" custLinFactNeighborY="-1225"/>
      <dgm:spPr>
        <a:prstGeom prst="round2DiagRect">
          <a:avLst>
            <a:gd name="adj1" fmla="val 29727"/>
            <a:gd name="adj2" fmla="val 0"/>
          </a:avLst>
        </a:prstGeom>
      </dgm:spPr>
    </dgm:pt>
    <dgm:pt modelId="{621F9CE5-88D6-4441-95F6-FFA2B23B279F}" type="pres">
      <dgm:prSet presAssocID="{A2B55DD4-C2D5-484D-B6AA-06ADFA8BFC1B}" presName="iconRect" presStyleLbl="node1" presStyleIdx="3" presStyleCnt="5" custLinFactX="-60084" custLinFactNeighborX="-100000" custLinFactNeighborY="-213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93CE205C-6617-4E78-BE42-EF8F6A5BE7FA}" type="pres">
      <dgm:prSet presAssocID="{A2B55DD4-C2D5-484D-B6AA-06ADFA8BFC1B}" presName="spaceRect" presStyleCnt="0"/>
      <dgm:spPr/>
    </dgm:pt>
    <dgm:pt modelId="{00383445-FBF1-4019-849F-FAB1B6E86DE7}" type="pres">
      <dgm:prSet presAssocID="{A2B55DD4-C2D5-484D-B6AA-06ADFA8BFC1B}" presName="textRect" presStyleLbl="revTx" presStyleIdx="3" presStyleCnt="5" custLinFactNeighborX="-47064" custLinFactNeighborY="-11378">
        <dgm:presLayoutVars>
          <dgm:chMax val="1"/>
          <dgm:chPref val="1"/>
        </dgm:presLayoutVars>
      </dgm:prSet>
      <dgm:spPr/>
    </dgm:pt>
    <dgm:pt modelId="{26CB4032-21EB-4252-8250-B566AE5E9FAE}" type="pres">
      <dgm:prSet presAssocID="{7B03884A-68D7-4AA8-916F-991629E4507F}" presName="sibTrans" presStyleCnt="0"/>
      <dgm:spPr/>
    </dgm:pt>
    <dgm:pt modelId="{6A0F8C64-885C-4CAC-90D9-06911794C972}" type="pres">
      <dgm:prSet presAssocID="{BA8DE91E-E2FB-4928-9C81-125227440800}" presName="compNode" presStyleCnt="0"/>
      <dgm:spPr/>
    </dgm:pt>
    <dgm:pt modelId="{18D5166E-7B32-42B7-98BB-A829F68A62BE}" type="pres">
      <dgm:prSet presAssocID="{BA8DE91E-E2FB-4928-9C81-125227440800}" presName="iconBgRect" presStyleLbl="bgShp" presStyleIdx="4" presStyleCnt="5" custLinFactX="8997" custLinFactNeighborX="100000" custLinFactNeighborY="-2919"/>
      <dgm:spPr>
        <a:prstGeom prst="round2DiagRect">
          <a:avLst>
            <a:gd name="adj1" fmla="val 29727"/>
            <a:gd name="adj2" fmla="val 0"/>
          </a:avLst>
        </a:prstGeom>
      </dgm:spPr>
    </dgm:pt>
    <dgm:pt modelId="{BBFE6883-8795-4001-9BCC-149BC2B2449A}" type="pres">
      <dgm:prSet presAssocID="{BA8DE91E-E2FB-4928-9C81-125227440800}" presName="iconRect" presStyleLbl="node1" presStyleIdx="4" presStyleCnt="5" custLinFactX="87832" custLinFactNeighborX="100000" custLinFactNeighborY="-640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me"/>
        </a:ext>
      </dgm:extLst>
    </dgm:pt>
    <dgm:pt modelId="{851F7FE7-55E5-4359-9D25-FF48528D3143}" type="pres">
      <dgm:prSet presAssocID="{BA8DE91E-E2FB-4928-9C81-125227440800}" presName="spaceRect" presStyleCnt="0"/>
      <dgm:spPr/>
    </dgm:pt>
    <dgm:pt modelId="{D13479A2-B7E9-4FF3-8A01-CA14F21F48FC}" type="pres">
      <dgm:prSet presAssocID="{BA8DE91E-E2FB-4928-9C81-125227440800}" presName="textRect" presStyleLbl="revTx" presStyleIdx="4" presStyleCnt="5" custLinFactNeighborX="70823" custLinFactNeighborY="-12519">
        <dgm:presLayoutVars>
          <dgm:chMax val="1"/>
          <dgm:chPref val="1"/>
        </dgm:presLayoutVars>
      </dgm:prSet>
      <dgm:spPr/>
    </dgm:pt>
  </dgm:ptLst>
  <dgm:cxnLst>
    <dgm:cxn modelId="{97AC3224-767F-4753-A16D-248F8BEBDBF6}" srcId="{A001596F-D857-480C-97DF-DA90616838C5}" destId="{57EBDB62-6099-42DE-8420-192487D88DBC}" srcOrd="1" destOrd="0" parTransId="{F5ACED37-5041-45C6-A87B-DD1245C1431B}" sibTransId="{FE7FC486-8F66-4D5F-A239-1B727A3447F5}"/>
    <dgm:cxn modelId="{8160D047-7EC5-498D-AC2B-6FC2F3EE947E}" srcId="{A001596F-D857-480C-97DF-DA90616838C5}" destId="{93A9E925-BD15-473A-89BF-0FEA65EFFEBA}" srcOrd="2" destOrd="0" parTransId="{6F2F8AC1-E7DB-47F4-ADF5-C0B20A234074}" sibTransId="{7E08E406-01C2-40C3-8AC2-5402C746CC1A}"/>
    <dgm:cxn modelId="{D067EE52-29FA-4815-991A-90B06ECF59D3}" srcId="{A001596F-D857-480C-97DF-DA90616838C5}" destId="{9A650B4C-440B-4B7D-B301-1235E420017D}" srcOrd="0" destOrd="0" parTransId="{B0C97362-773F-4AF5-B903-93788E491BC2}" sibTransId="{CE8264DA-3F4F-45BD-91F4-9DDDA3B7833F}"/>
    <dgm:cxn modelId="{F9B3D88A-2EC7-48BF-AB4B-A05426F32C81}" type="presOf" srcId="{A001596F-D857-480C-97DF-DA90616838C5}" destId="{BAE67BAC-EAFA-4D72-A504-B882745B2FFB}" srcOrd="0" destOrd="0" presId="urn:microsoft.com/office/officeart/2018/5/layout/IconLeafLabelList"/>
    <dgm:cxn modelId="{7A780496-3C3C-42BB-ABCA-C71033B9CF4D}" type="presOf" srcId="{57EBDB62-6099-42DE-8420-192487D88DBC}" destId="{E8C60AA4-186B-4D9F-B600-BCA3B7FD69EA}" srcOrd="0" destOrd="0" presId="urn:microsoft.com/office/officeart/2018/5/layout/IconLeafLabelList"/>
    <dgm:cxn modelId="{24AA7497-FECF-4643-92A3-D72430C81CA4}" srcId="{A001596F-D857-480C-97DF-DA90616838C5}" destId="{A2B55DD4-C2D5-484D-B6AA-06ADFA8BFC1B}" srcOrd="3" destOrd="0" parTransId="{6FEC29BB-49B0-4241-ACD0-3649FAFDD578}" sibTransId="{7B03884A-68D7-4AA8-916F-991629E4507F}"/>
    <dgm:cxn modelId="{BC697B9F-005D-4B7B-A0FC-4D2CE6545EA3}" srcId="{A001596F-D857-480C-97DF-DA90616838C5}" destId="{BA8DE91E-E2FB-4928-9C81-125227440800}" srcOrd="4" destOrd="0" parTransId="{742F79C1-D4DC-45FF-9BAD-D7886903AB07}" sibTransId="{C7269524-9D1F-4EC2-9778-ECC0837BEFB8}"/>
    <dgm:cxn modelId="{BC11FCA0-3960-4417-9850-DA01B1712DE0}" type="presOf" srcId="{93A9E925-BD15-473A-89BF-0FEA65EFFEBA}" destId="{14BD5D22-BE5D-471B-9F9F-23EF4D2C3E1D}" srcOrd="0" destOrd="0" presId="urn:microsoft.com/office/officeart/2018/5/layout/IconLeafLabelList"/>
    <dgm:cxn modelId="{D231D2AF-8CC1-43EF-BBA0-DD8963082D3E}" type="presOf" srcId="{A2B55DD4-C2D5-484D-B6AA-06ADFA8BFC1B}" destId="{00383445-FBF1-4019-849F-FAB1B6E86DE7}" srcOrd="0" destOrd="0" presId="urn:microsoft.com/office/officeart/2018/5/layout/IconLeafLabelList"/>
    <dgm:cxn modelId="{828D93B5-82C5-4CBE-B544-E6C8FB4C9D63}" type="presOf" srcId="{9A650B4C-440B-4B7D-B301-1235E420017D}" destId="{85658673-DB2C-4792-B7FE-3A560458531F}" srcOrd="0" destOrd="0" presId="urn:microsoft.com/office/officeart/2018/5/layout/IconLeafLabelList"/>
    <dgm:cxn modelId="{B3028FCF-374F-4DE8-B0A5-09C7D9CBD830}" type="presOf" srcId="{BA8DE91E-E2FB-4928-9C81-125227440800}" destId="{D13479A2-B7E9-4FF3-8A01-CA14F21F48FC}" srcOrd="0" destOrd="0" presId="urn:microsoft.com/office/officeart/2018/5/layout/IconLeafLabelList"/>
    <dgm:cxn modelId="{7E528518-80CA-4590-BB31-4A0C28FC77D8}" type="presParOf" srcId="{BAE67BAC-EAFA-4D72-A504-B882745B2FFB}" destId="{8FEBB569-06F5-47A0-8E4A-A74428917D37}" srcOrd="0" destOrd="0" presId="urn:microsoft.com/office/officeart/2018/5/layout/IconLeafLabelList"/>
    <dgm:cxn modelId="{0887A339-8043-47E7-92A4-65E5EAF94438}" type="presParOf" srcId="{8FEBB569-06F5-47A0-8E4A-A74428917D37}" destId="{E4C15012-9164-4DF5-85FA-8BD1C91E68B1}" srcOrd="0" destOrd="0" presId="urn:microsoft.com/office/officeart/2018/5/layout/IconLeafLabelList"/>
    <dgm:cxn modelId="{C69EB6ED-8AD0-4DC6-B0FC-2942CC80E178}" type="presParOf" srcId="{8FEBB569-06F5-47A0-8E4A-A74428917D37}" destId="{F488F5F9-12A7-42FB-B5A6-E3F45A5E6306}" srcOrd="1" destOrd="0" presId="urn:microsoft.com/office/officeart/2018/5/layout/IconLeafLabelList"/>
    <dgm:cxn modelId="{C008DB6B-9861-483A-B369-9E52D16F58E5}" type="presParOf" srcId="{8FEBB569-06F5-47A0-8E4A-A74428917D37}" destId="{3A873A59-4B82-4F0B-86E9-E5605DBC12B2}" srcOrd="2" destOrd="0" presId="urn:microsoft.com/office/officeart/2018/5/layout/IconLeafLabelList"/>
    <dgm:cxn modelId="{19E52612-AA0A-491B-BBC9-620AFC579457}" type="presParOf" srcId="{8FEBB569-06F5-47A0-8E4A-A74428917D37}" destId="{85658673-DB2C-4792-B7FE-3A560458531F}" srcOrd="3" destOrd="0" presId="urn:microsoft.com/office/officeart/2018/5/layout/IconLeafLabelList"/>
    <dgm:cxn modelId="{F08F4DB8-9AE3-4980-9EE8-BB4DF80F3BBD}" type="presParOf" srcId="{BAE67BAC-EAFA-4D72-A504-B882745B2FFB}" destId="{9DC06056-DCEA-471F-8E72-347E0B546A3E}" srcOrd="1" destOrd="0" presId="urn:microsoft.com/office/officeart/2018/5/layout/IconLeafLabelList"/>
    <dgm:cxn modelId="{E7657649-40FF-48BC-95E1-01F62FD1E769}" type="presParOf" srcId="{BAE67BAC-EAFA-4D72-A504-B882745B2FFB}" destId="{9C74CDD6-2EE1-4C78-91DF-B0CC38CEFF25}" srcOrd="2" destOrd="0" presId="urn:microsoft.com/office/officeart/2018/5/layout/IconLeafLabelList"/>
    <dgm:cxn modelId="{DA05408C-5205-4647-ACB8-328BB23EF4B5}" type="presParOf" srcId="{9C74CDD6-2EE1-4C78-91DF-B0CC38CEFF25}" destId="{5C4505FA-A7A7-465C-BBE2-322F6CA74339}" srcOrd="0" destOrd="0" presId="urn:microsoft.com/office/officeart/2018/5/layout/IconLeafLabelList"/>
    <dgm:cxn modelId="{14BF5B1F-8960-47A5-A731-0F7CEAC250B6}" type="presParOf" srcId="{9C74CDD6-2EE1-4C78-91DF-B0CC38CEFF25}" destId="{2EEC5E0B-E7F9-49AB-B5B9-E73498BDFFE5}" srcOrd="1" destOrd="0" presId="urn:microsoft.com/office/officeart/2018/5/layout/IconLeafLabelList"/>
    <dgm:cxn modelId="{11A69A1A-0BEC-4E2F-BAE6-594255A11690}" type="presParOf" srcId="{9C74CDD6-2EE1-4C78-91DF-B0CC38CEFF25}" destId="{DD93EE83-E86F-415D-9FB9-446302F29CBD}" srcOrd="2" destOrd="0" presId="urn:microsoft.com/office/officeart/2018/5/layout/IconLeafLabelList"/>
    <dgm:cxn modelId="{C5ED4EFE-43F9-4B6B-BBB6-627957D590BB}" type="presParOf" srcId="{9C74CDD6-2EE1-4C78-91DF-B0CC38CEFF25}" destId="{E8C60AA4-186B-4D9F-B600-BCA3B7FD69EA}" srcOrd="3" destOrd="0" presId="urn:microsoft.com/office/officeart/2018/5/layout/IconLeafLabelList"/>
    <dgm:cxn modelId="{88238D80-798E-4D16-9D07-9BB7F63EFC27}" type="presParOf" srcId="{BAE67BAC-EAFA-4D72-A504-B882745B2FFB}" destId="{08FE97A4-934B-458D-91B3-1366B46D3F2D}" srcOrd="3" destOrd="0" presId="urn:microsoft.com/office/officeart/2018/5/layout/IconLeafLabelList"/>
    <dgm:cxn modelId="{EFDD3DBA-A125-4E7C-B311-0FB2F0DD1A46}" type="presParOf" srcId="{BAE67BAC-EAFA-4D72-A504-B882745B2FFB}" destId="{5AD13F7E-45F0-483A-A824-0036F310DC4E}" srcOrd="4" destOrd="0" presId="urn:microsoft.com/office/officeart/2018/5/layout/IconLeafLabelList"/>
    <dgm:cxn modelId="{3F2DAAA6-252E-4D12-862B-F93BBE4EB7A1}" type="presParOf" srcId="{5AD13F7E-45F0-483A-A824-0036F310DC4E}" destId="{EA167AFB-6055-492A-8F52-0677D879FF27}" srcOrd="0" destOrd="0" presId="urn:microsoft.com/office/officeart/2018/5/layout/IconLeafLabelList"/>
    <dgm:cxn modelId="{AD3C84E7-C035-4A09-AC17-6CD21CE3574D}" type="presParOf" srcId="{5AD13F7E-45F0-483A-A824-0036F310DC4E}" destId="{1590B78B-221E-4C6D-8A76-B2BF3115383B}" srcOrd="1" destOrd="0" presId="urn:microsoft.com/office/officeart/2018/5/layout/IconLeafLabelList"/>
    <dgm:cxn modelId="{A01A152E-0B07-4059-942C-B1F0B9E16BBF}" type="presParOf" srcId="{5AD13F7E-45F0-483A-A824-0036F310DC4E}" destId="{931C8D27-92FC-41CA-8053-E0D6048D9C1F}" srcOrd="2" destOrd="0" presId="urn:microsoft.com/office/officeart/2018/5/layout/IconLeafLabelList"/>
    <dgm:cxn modelId="{6F7DF53B-2BA4-4113-ACF1-9BCBE16F0FBA}" type="presParOf" srcId="{5AD13F7E-45F0-483A-A824-0036F310DC4E}" destId="{14BD5D22-BE5D-471B-9F9F-23EF4D2C3E1D}" srcOrd="3" destOrd="0" presId="urn:microsoft.com/office/officeart/2018/5/layout/IconLeafLabelList"/>
    <dgm:cxn modelId="{F46B5ECC-844A-471A-99BA-19DE040D6830}" type="presParOf" srcId="{BAE67BAC-EAFA-4D72-A504-B882745B2FFB}" destId="{1C102C68-76CE-468B-93A2-E3C6CAC38563}" srcOrd="5" destOrd="0" presId="urn:microsoft.com/office/officeart/2018/5/layout/IconLeafLabelList"/>
    <dgm:cxn modelId="{C1202D30-0FFE-4DF9-BF08-48827BD96923}" type="presParOf" srcId="{BAE67BAC-EAFA-4D72-A504-B882745B2FFB}" destId="{5F1C2FBA-7454-46CD-85DC-EB921953D936}" srcOrd="6" destOrd="0" presId="urn:microsoft.com/office/officeart/2018/5/layout/IconLeafLabelList"/>
    <dgm:cxn modelId="{3BF3BB97-4AE2-4685-BF96-AFD24DA6173A}" type="presParOf" srcId="{5F1C2FBA-7454-46CD-85DC-EB921953D936}" destId="{EFC25E6E-FF31-4762-AEC9-F2C00CD2E0DB}" srcOrd="0" destOrd="0" presId="urn:microsoft.com/office/officeart/2018/5/layout/IconLeafLabelList"/>
    <dgm:cxn modelId="{AA3903D7-8109-428C-8CB2-FA7C06B2F8BC}" type="presParOf" srcId="{5F1C2FBA-7454-46CD-85DC-EB921953D936}" destId="{621F9CE5-88D6-4441-95F6-FFA2B23B279F}" srcOrd="1" destOrd="0" presId="urn:microsoft.com/office/officeart/2018/5/layout/IconLeafLabelList"/>
    <dgm:cxn modelId="{2F0B5760-12F7-494F-A611-CA4C1BD8B42C}" type="presParOf" srcId="{5F1C2FBA-7454-46CD-85DC-EB921953D936}" destId="{93CE205C-6617-4E78-BE42-EF8F6A5BE7FA}" srcOrd="2" destOrd="0" presId="urn:microsoft.com/office/officeart/2018/5/layout/IconLeafLabelList"/>
    <dgm:cxn modelId="{03CC17D0-150D-40AA-98C9-F528D67DB55B}" type="presParOf" srcId="{5F1C2FBA-7454-46CD-85DC-EB921953D936}" destId="{00383445-FBF1-4019-849F-FAB1B6E86DE7}" srcOrd="3" destOrd="0" presId="urn:microsoft.com/office/officeart/2018/5/layout/IconLeafLabelList"/>
    <dgm:cxn modelId="{3A7C24BB-4EEF-41D6-96D8-65BBBBD86F54}" type="presParOf" srcId="{BAE67BAC-EAFA-4D72-A504-B882745B2FFB}" destId="{26CB4032-21EB-4252-8250-B566AE5E9FAE}" srcOrd="7" destOrd="0" presId="urn:microsoft.com/office/officeart/2018/5/layout/IconLeafLabelList"/>
    <dgm:cxn modelId="{02BE27C9-4290-4C46-82F8-DD5D9D90BD03}" type="presParOf" srcId="{BAE67BAC-EAFA-4D72-A504-B882745B2FFB}" destId="{6A0F8C64-885C-4CAC-90D9-06911794C972}" srcOrd="8" destOrd="0" presId="urn:microsoft.com/office/officeart/2018/5/layout/IconLeafLabelList"/>
    <dgm:cxn modelId="{2D5F28A0-260E-46EC-BE21-07CF4B65A291}" type="presParOf" srcId="{6A0F8C64-885C-4CAC-90D9-06911794C972}" destId="{18D5166E-7B32-42B7-98BB-A829F68A62BE}" srcOrd="0" destOrd="0" presId="urn:microsoft.com/office/officeart/2018/5/layout/IconLeafLabelList"/>
    <dgm:cxn modelId="{0F011EF3-7B40-40F7-9010-0A55C3EA11D7}" type="presParOf" srcId="{6A0F8C64-885C-4CAC-90D9-06911794C972}" destId="{BBFE6883-8795-4001-9BCC-149BC2B2449A}" srcOrd="1" destOrd="0" presId="urn:microsoft.com/office/officeart/2018/5/layout/IconLeafLabelList"/>
    <dgm:cxn modelId="{E2C6F416-63CB-4696-9ACD-75452D788F91}" type="presParOf" srcId="{6A0F8C64-885C-4CAC-90D9-06911794C972}" destId="{851F7FE7-55E5-4359-9D25-FF48528D3143}" srcOrd="2" destOrd="0" presId="urn:microsoft.com/office/officeart/2018/5/layout/IconLeafLabelList"/>
    <dgm:cxn modelId="{F8250625-8584-4041-9D87-1ACB89C36227}" type="presParOf" srcId="{6A0F8C64-885C-4CAC-90D9-06911794C972}" destId="{D13479A2-B7E9-4FF3-8A01-CA14F21F48FC}"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FCA333-26F9-42D4-89C8-2C629C519AA7}" type="doc">
      <dgm:prSet loTypeId="urn:microsoft.com/office/officeart/2018/5/layout/IconLeaf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43327E7-EDC8-4978-91DD-FA9077DF48DA}">
      <dgm:prSet custT="1"/>
      <dgm:spPr/>
      <dgm:t>
        <a:bodyPr/>
        <a:lstStyle/>
        <a:p>
          <a:pPr>
            <a:lnSpc>
              <a:spcPct val="100000"/>
            </a:lnSpc>
            <a:defRPr cap="all"/>
          </a:pPr>
          <a:r>
            <a:rPr lang="en-US" sz="1400" dirty="0"/>
            <a:t>People who have recently traveled to areas with widespread or sustained Community Transmission  </a:t>
          </a:r>
        </a:p>
      </dgm:t>
    </dgm:pt>
    <dgm:pt modelId="{AEFE50C8-BF06-440D-B386-8F627D91F4AE}" type="parTrans" cxnId="{B309AF04-FCB4-4CD9-A587-8FDFD10A6F86}">
      <dgm:prSet/>
      <dgm:spPr/>
      <dgm:t>
        <a:bodyPr/>
        <a:lstStyle/>
        <a:p>
          <a:endParaRPr lang="en-US"/>
        </a:p>
      </dgm:t>
    </dgm:pt>
    <dgm:pt modelId="{FDEB5D40-4E81-4C94-BDD3-D347C8E9EE2F}" type="sibTrans" cxnId="{B309AF04-FCB4-4CD9-A587-8FDFD10A6F86}">
      <dgm:prSet/>
      <dgm:spPr/>
      <dgm:t>
        <a:bodyPr/>
        <a:lstStyle/>
        <a:p>
          <a:endParaRPr lang="en-US"/>
        </a:p>
      </dgm:t>
    </dgm:pt>
    <dgm:pt modelId="{C148FC33-AA3E-48E1-A129-759EA9AA146B}">
      <dgm:prSet/>
      <dgm:spPr/>
      <dgm:t>
        <a:bodyPr/>
        <a:lstStyle/>
        <a:p>
          <a:pPr>
            <a:lnSpc>
              <a:spcPct val="100000"/>
            </a:lnSpc>
            <a:defRPr cap="all"/>
          </a:pPr>
          <a:r>
            <a:rPr lang="en-US" dirty="0"/>
            <a:t>Close contacts of people diagnosed with COVID-19</a:t>
          </a:r>
        </a:p>
      </dgm:t>
    </dgm:pt>
    <dgm:pt modelId="{3DEB767B-A76E-481A-93E8-515C8C8FE0D4}" type="parTrans" cxnId="{5A56C459-4A4F-4FA4-94D1-97B94D19D573}">
      <dgm:prSet/>
      <dgm:spPr/>
      <dgm:t>
        <a:bodyPr/>
        <a:lstStyle/>
        <a:p>
          <a:endParaRPr lang="en-US"/>
        </a:p>
      </dgm:t>
    </dgm:pt>
    <dgm:pt modelId="{D39B325E-5B84-4C63-9D5C-0B319666A09C}" type="sibTrans" cxnId="{5A56C459-4A4F-4FA4-94D1-97B94D19D573}">
      <dgm:prSet/>
      <dgm:spPr/>
      <dgm:t>
        <a:bodyPr/>
        <a:lstStyle/>
        <a:p>
          <a:endParaRPr lang="en-US"/>
        </a:p>
      </dgm:t>
    </dgm:pt>
    <dgm:pt modelId="{D6F64012-E91D-401D-8F49-62B13CFB8BDC}" type="pres">
      <dgm:prSet presAssocID="{32FCA333-26F9-42D4-89C8-2C629C519AA7}" presName="root" presStyleCnt="0">
        <dgm:presLayoutVars>
          <dgm:dir/>
          <dgm:resizeHandles val="exact"/>
        </dgm:presLayoutVars>
      </dgm:prSet>
      <dgm:spPr/>
    </dgm:pt>
    <dgm:pt modelId="{EE77C546-6470-4829-9691-B7671BB6558F}" type="pres">
      <dgm:prSet presAssocID="{443327E7-EDC8-4978-91DD-FA9077DF48DA}" presName="compNode" presStyleCnt="0"/>
      <dgm:spPr/>
    </dgm:pt>
    <dgm:pt modelId="{76EE598C-9D2D-4714-A503-69E4532B57C8}" type="pres">
      <dgm:prSet presAssocID="{443327E7-EDC8-4978-91DD-FA9077DF48DA}" presName="iconBgRect" presStyleLbl="bgShp" presStyleIdx="0" presStyleCnt="2" custLinFactNeighborX="-61234" custLinFactNeighborY="-2449"/>
      <dgm:spPr>
        <a:prstGeom prst="round2DiagRect">
          <a:avLst>
            <a:gd name="adj1" fmla="val 29727"/>
            <a:gd name="adj2" fmla="val 0"/>
          </a:avLst>
        </a:prstGeom>
      </dgm:spPr>
    </dgm:pt>
    <dgm:pt modelId="{B3523469-D5BF-4C25-8203-3C0F228EB737}" type="pres">
      <dgm:prSet presAssocID="{443327E7-EDC8-4978-91DD-FA9077DF48DA}" presName="iconRect" presStyleLbl="node1" presStyleIdx="0" presStyleCnt="2" custLinFactX="-7790" custLinFactNeighborX="-100000" custLinFactNeighborY="-2135"/>
      <dgm:spPr>
        <a:blipFill>
          <a:blip xmlns:r="http://schemas.openxmlformats.org/officeDocument/2006/relationships" r:embed="rId1">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sia-Australia"/>
        </a:ext>
      </dgm:extLst>
    </dgm:pt>
    <dgm:pt modelId="{CB7CB243-0BE6-4983-9932-41014F24A0B2}" type="pres">
      <dgm:prSet presAssocID="{443327E7-EDC8-4978-91DD-FA9077DF48DA}" presName="spaceRect" presStyleCnt="0"/>
      <dgm:spPr/>
    </dgm:pt>
    <dgm:pt modelId="{B2769238-B702-47ED-B6E0-51D0E91AF741}" type="pres">
      <dgm:prSet presAssocID="{443327E7-EDC8-4978-91DD-FA9077DF48DA}" presName="textRect" presStyleLbl="revTx" presStyleIdx="0" presStyleCnt="2" custScaleX="86198" custLinFactNeighborX="-33244" custLinFactNeighborY="-56029">
        <dgm:presLayoutVars>
          <dgm:chMax val="1"/>
          <dgm:chPref val="1"/>
        </dgm:presLayoutVars>
      </dgm:prSet>
      <dgm:spPr/>
    </dgm:pt>
    <dgm:pt modelId="{A9B3A679-156F-4F90-81BD-C8E4DD41BE36}" type="pres">
      <dgm:prSet presAssocID="{FDEB5D40-4E81-4C94-BDD3-D347C8E9EE2F}" presName="sibTrans" presStyleCnt="0"/>
      <dgm:spPr/>
    </dgm:pt>
    <dgm:pt modelId="{82BEC734-2140-4B82-BFF8-DEB656CEA804}" type="pres">
      <dgm:prSet presAssocID="{C148FC33-AA3E-48E1-A129-759EA9AA146B}" presName="compNode" presStyleCnt="0"/>
      <dgm:spPr/>
    </dgm:pt>
    <dgm:pt modelId="{B2EEC322-A045-4B4F-93B3-A21185545FC9}" type="pres">
      <dgm:prSet presAssocID="{C148FC33-AA3E-48E1-A129-759EA9AA146B}" presName="iconBgRect" presStyleLbl="bgShp" presStyleIdx="1" presStyleCnt="2" custLinFactNeighborX="-96311" custLinFactNeighborY="-1225"/>
      <dgm:spPr>
        <a:prstGeom prst="round2DiagRect">
          <a:avLst>
            <a:gd name="adj1" fmla="val 29727"/>
            <a:gd name="adj2" fmla="val 0"/>
          </a:avLst>
        </a:prstGeom>
      </dgm:spPr>
    </dgm:pt>
    <dgm:pt modelId="{DAF970E1-2F69-4E66-B31A-3845FB8E70CD}" type="pres">
      <dgm:prSet presAssocID="{C148FC33-AA3E-48E1-A129-759EA9AA146B}" presName="iconRect" presStyleLbl="node1" presStyleIdx="1" presStyleCnt="2" custLinFactX="-67857" custLinFactNeighborX="-100000" custLinFactNeighborY="3202"/>
      <dgm:spPr>
        <a:blipFill>
          <a:blip xmlns:r="http://schemas.openxmlformats.org/officeDocument/2006/relationships" r:embed="rId3">
            <a:biLevel thresh="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3F1FD139-F345-4B1B-9B9B-7F1AE0799F61}" type="pres">
      <dgm:prSet presAssocID="{C148FC33-AA3E-48E1-A129-759EA9AA146B}" presName="spaceRect" presStyleCnt="0"/>
      <dgm:spPr/>
    </dgm:pt>
    <dgm:pt modelId="{2BDB10EA-D47D-43C1-A5ED-19B33DE31115}" type="pres">
      <dgm:prSet presAssocID="{C148FC33-AA3E-48E1-A129-759EA9AA146B}" presName="textRect" presStyleLbl="revTx" presStyleIdx="1" presStyleCnt="2" custScaleX="64109" custLinFactNeighborX="-57897" custLinFactNeighborY="-54161">
        <dgm:presLayoutVars>
          <dgm:chMax val="1"/>
          <dgm:chPref val="1"/>
        </dgm:presLayoutVars>
      </dgm:prSet>
      <dgm:spPr/>
    </dgm:pt>
  </dgm:ptLst>
  <dgm:cxnLst>
    <dgm:cxn modelId="{B309AF04-FCB4-4CD9-A587-8FDFD10A6F86}" srcId="{32FCA333-26F9-42D4-89C8-2C629C519AA7}" destId="{443327E7-EDC8-4978-91DD-FA9077DF48DA}" srcOrd="0" destOrd="0" parTransId="{AEFE50C8-BF06-440D-B386-8F627D91F4AE}" sibTransId="{FDEB5D40-4E81-4C94-BDD3-D347C8E9EE2F}"/>
    <dgm:cxn modelId="{C6D5D02C-A5E5-4B80-A273-C7A85B06E5C5}" type="presOf" srcId="{32FCA333-26F9-42D4-89C8-2C629C519AA7}" destId="{D6F64012-E91D-401D-8F49-62B13CFB8BDC}" srcOrd="0" destOrd="0" presId="urn:microsoft.com/office/officeart/2018/5/layout/IconLeafLabelList"/>
    <dgm:cxn modelId="{D47C1D60-B81E-47E7-BA85-6BEB066ABA90}" type="presOf" srcId="{C148FC33-AA3E-48E1-A129-759EA9AA146B}" destId="{2BDB10EA-D47D-43C1-A5ED-19B33DE31115}" srcOrd="0" destOrd="0" presId="urn:microsoft.com/office/officeart/2018/5/layout/IconLeafLabelList"/>
    <dgm:cxn modelId="{5A56C459-4A4F-4FA4-94D1-97B94D19D573}" srcId="{32FCA333-26F9-42D4-89C8-2C629C519AA7}" destId="{C148FC33-AA3E-48E1-A129-759EA9AA146B}" srcOrd="1" destOrd="0" parTransId="{3DEB767B-A76E-481A-93E8-515C8C8FE0D4}" sibTransId="{D39B325E-5B84-4C63-9D5C-0B319666A09C}"/>
    <dgm:cxn modelId="{1548CEAB-BEEA-4411-972D-D4F6E9A949E1}" type="presOf" srcId="{443327E7-EDC8-4978-91DD-FA9077DF48DA}" destId="{B2769238-B702-47ED-B6E0-51D0E91AF741}" srcOrd="0" destOrd="0" presId="urn:microsoft.com/office/officeart/2018/5/layout/IconLeafLabelList"/>
    <dgm:cxn modelId="{58C15F69-89D0-4131-AFA1-DBFDDA1A6127}" type="presParOf" srcId="{D6F64012-E91D-401D-8F49-62B13CFB8BDC}" destId="{EE77C546-6470-4829-9691-B7671BB6558F}" srcOrd="0" destOrd="0" presId="urn:microsoft.com/office/officeart/2018/5/layout/IconLeafLabelList"/>
    <dgm:cxn modelId="{3FFB48F3-C8F3-46A8-91C4-6E56FD45B23F}" type="presParOf" srcId="{EE77C546-6470-4829-9691-B7671BB6558F}" destId="{76EE598C-9D2D-4714-A503-69E4532B57C8}" srcOrd="0" destOrd="0" presId="urn:microsoft.com/office/officeart/2018/5/layout/IconLeafLabelList"/>
    <dgm:cxn modelId="{267E3610-4CDE-4BC1-AD0F-25A6D2B7C3BF}" type="presParOf" srcId="{EE77C546-6470-4829-9691-B7671BB6558F}" destId="{B3523469-D5BF-4C25-8203-3C0F228EB737}" srcOrd="1" destOrd="0" presId="urn:microsoft.com/office/officeart/2018/5/layout/IconLeafLabelList"/>
    <dgm:cxn modelId="{4324C860-69DF-4293-A904-E13E3C164DF5}" type="presParOf" srcId="{EE77C546-6470-4829-9691-B7671BB6558F}" destId="{CB7CB243-0BE6-4983-9932-41014F24A0B2}" srcOrd="2" destOrd="0" presId="urn:microsoft.com/office/officeart/2018/5/layout/IconLeafLabelList"/>
    <dgm:cxn modelId="{A23E4FBF-CF1D-419A-BA55-BDDAD4BE3B0F}" type="presParOf" srcId="{EE77C546-6470-4829-9691-B7671BB6558F}" destId="{B2769238-B702-47ED-B6E0-51D0E91AF741}" srcOrd="3" destOrd="0" presId="urn:microsoft.com/office/officeart/2018/5/layout/IconLeafLabelList"/>
    <dgm:cxn modelId="{9AF06B39-E2E4-4768-B74C-B19BBAF14D5A}" type="presParOf" srcId="{D6F64012-E91D-401D-8F49-62B13CFB8BDC}" destId="{A9B3A679-156F-4F90-81BD-C8E4DD41BE36}" srcOrd="1" destOrd="0" presId="urn:microsoft.com/office/officeart/2018/5/layout/IconLeafLabelList"/>
    <dgm:cxn modelId="{A671DCAE-3679-4711-AD97-2721FE6631E0}" type="presParOf" srcId="{D6F64012-E91D-401D-8F49-62B13CFB8BDC}" destId="{82BEC734-2140-4B82-BFF8-DEB656CEA804}" srcOrd="2" destOrd="0" presId="urn:microsoft.com/office/officeart/2018/5/layout/IconLeafLabelList"/>
    <dgm:cxn modelId="{26AE899E-58E1-4B93-AA5B-501FA1179C2B}" type="presParOf" srcId="{82BEC734-2140-4B82-BFF8-DEB656CEA804}" destId="{B2EEC322-A045-4B4F-93B3-A21185545FC9}" srcOrd="0" destOrd="0" presId="urn:microsoft.com/office/officeart/2018/5/layout/IconLeafLabelList"/>
    <dgm:cxn modelId="{34C56691-FD77-44C6-ADE7-59A5ED5F20A3}" type="presParOf" srcId="{82BEC734-2140-4B82-BFF8-DEB656CEA804}" destId="{DAF970E1-2F69-4E66-B31A-3845FB8E70CD}" srcOrd="1" destOrd="0" presId="urn:microsoft.com/office/officeart/2018/5/layout/IconLeafLabelList"/>
    <dgm:cxn modelId="{156DA975-7A3B-4466-92A0-421D10B581FC}" type="presParOf" srcId="{82BEC734-2140-4B82-BFF8-DEB656CEA804}" destId="{3F1FD139-F345-4B1B-9B9B-7F1AE0799F61}" srcOrd="2" destOrd="0" presId="urn:microsoft.com/office/officeart/2018/5/layout/IconLeafLabelList"/>
    <dgm:cxn modelId="{C2504438-0DDB-49DD-9D9B-B5B23D6E4202}" type="presParOf" srcId="{82BEC734-2140-4B82-BFF8-DEB656CEA804}" destId="{2BDB10EA-D47D-43C1-A5ED-19B33DE31115}"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63C865-83A1-423C-9A7B-99F0DAEA8EC1}" type="doc">
      <dgm:prSet loTypeId="urn:microsoft.com/office/officeart/2018/2/layout/IconLabelList" loCatId="icon" qsTypeId="urn:microsoft.com/office/officeart/2005/8/quickstyle/simple4" qsCatId="simple" csTypeId="urn:microsoft.com/office/officeart/2005/8/colors/colorful1" csCatId="colorful" phldr="1"/>
      <dgm:spPr/>
      <dgm:t>
        <a:bodyPr/>
        <a:lstStyle/>
        <a:p>
          <a:endParaRPr lang="en-US"/>
        </a:p>
      </dgm:t>
    </dgm:pt>
    <dgm:pt modelId="{5CEC3E02-CC2C-4D7C-9ED8-7DC0278E13E8}">
      <dgm:prSet/>
      <dgm:spPr/>
      <dgm:t>
        <a:bodyPr/>
        <a:lstStyle/>
        <a:p>
          <a:pPr>
            <a:lnSpc>
              <a:spcPct val="100000"/>
            </a:lnSpc>
          </a:pPr>
          <a:r>
            <a:rPr lang="en-US" dirty="0"/>
            <a:t>Separate yourself from people and animals in your home</a:t>
          </a:r>
        </a:p>
      </dgm:t>
    </dgm:pt>
    <dgm:pt modelId="{EE5159C9-7765-49DC-BFE7-B43AD999C996}" type="parTrans" cxnId="{4E08635D-C3A4-45A4-96EC-EEA3FB2930BF}">
      <dgm:prSet/>
      <dgm:spPr/>
      <dgm:t>
        <a:bodyPr/>
        <a:lstStyle/>
        <a:p>
          <a:endParaRPr lang="en-US"/>
        </a:p>
      </dgm:t>
    </dgm:pt>
    <dgm:pt modelId="{008D37E2-87EC-4641-9769-8D909C120D17}" type="sibTrans" cxnId="{4E08635D-C3A4-45A4-96EC-EEA3FB2930BF}">
      <dgm:prSet/>
      <dgm:spPr/>
      <dgm:t>
        <a:bodyPr/>
        <a:lstStyle/>
        <a:p>
          <a:endParaRPr lang="en-US"/>
        </a:p>
      </dgm:t>
    </dgm:pt>
    <dgm:pt modelId="{E0A3C27F-F563-4FB8-BC07-8FADA6DE0442}">
      <dgm:prSet/>
      <dgm:spPr/>
      <dgm:t>
        <a:bodyPr/>
        <a:lstStyle/>
        <a:p>
          <a:pPr>
            <a:lnSpc>
              <a:spcPct val="100000"/>
            </a:lnSpc>
          </a:pPr>
          <a:r>
            <a:rPr lang="en-US" dirty="0"/>
            <a:t>Call ahead before visiting your doctor so they can prepare for your arrival</a:t>
          </a:r>
        </a:p>
      </dgm:t>
    </dgm:pt>
    <dgm:pt modelId="{4D0F3F63-B8C8-4F8C-B31D-B4B49D0EEE6A}" type="parTrans" cxnId="{DA5E47E7-1D6D-4B77-AB94-AF72081F2E2E}">
      <dgm:prSet/>
      <dgm:spPr/>
      <dgm:t>
        <a:bodyPr/>
        <a:lstStyle/>
        <a:p>
          <a:endParaRPr lang="en-US"/>
        </a:p>
      </dgm:t>
    </dgm:pt>
    <dgm:pt modelId="{FD175C1B-0868-456F-BFF9-47B0DDA11AF6}" type="sibTrans" cxnId="{DA5E47E7-1D6D-4B77-AB94-AF72081F2E2E}">
      <dgm:prSet/>
      <dgm:spPr/>
      <dgm:t>
        <a:bodyPr/>
        <a:lstStyle/>
        <a:p>
          <a:endParaRPr lang="en-US"/>
        </a:p>
      </dgm:t>
    </dgm:pt>
    <dgm:pt modelId="{1704305F-F999-4CAE-95C9-E3370A1E8FD9}">
      <dgm:prSet/>
      <dgm:spPr/>
      <dgm:t>
        <a:bodyPr/>
        <a:lstStyle/>
        <a:p>
          <a:pPr>
            <a:lnSpc>
              <a:spcPct val="100000"/>
            </a:lnSpc>
          </a:pPr>
          <a:r>
            <a:rPr lang="en-US" dirty="0"/>
            <a:t>Wear a face mask when around other people</a:t>
          </a:r>
        </a:p>
      </dgm:t>
    </dgm:pt>
    <dgm:pt modelId="{60F780C4-2988-4936-9DFF-0AC26C49350E}" type="parTrans" cxnId="{C1757963-C3DE-4A25-820F-DDBCA6C85510}">
      <dgm:prSet/>
      <dgm:spPr/>
      <dgm:t>
        <a:bodyPr/>
        <a:lstStyle/>
        <a:p>
          <a:endParaRPr lang="en-US"/>
        </a:p>
      </dgm:t>
    </dgm:pt>
    <dgm:pt modelId="{EF54444A-9733-4146-B1DE-482B92194AD3}" type="sibTrans" cxnId="{C1757963-C3DE-4A25-820F-DDBCA6C85510}">
      <dgm:prSet/>
      <dgm:spPr/>
      <dgm:t>
        <a:bodyPr/>
        <a:lstStyle/>
        <a:p>
          <a:endParaRPr lang="en-US"/>
        </a:p>
      </dgm:t>
    </dgm:pt>
    <dgm:pt modelId="{139693C1-466B-4245-A2AE-2A024A8A2BB7}">
      <dgm:prSet/>
      <dgm:spPr/>
      <dgm:t>
        <a:bodyPr/>
        <a:lstStyle/>
        <a:p>
          <a:pPr>
            <a:lnSpc>
              <a:spcPct val="100000"/>
            </a:lnSpc>
          </a:pPr>
          <a:r>
            <a:rPr lang="en-US" dirty="0"/>
            <a:t>Wash hands often with soap and water for at least 20 seconds. </a:t>
          </a:r>
        </a:p>
      </dgm:t>
    </dgm:pt>
    <dgm:pt modelId="{3B5F1B6F-D57E-40AC-9563-EEBCAA5FBA70}" type="parTrans" cxnId="{8794044E-1995-4E15-96D0-A39D2810F05D}">
      <dgm:prSet/>
      <dgm:spPr/>
      <dgm:t>
        <a:bodyPr/>
        <a:lstStyle/>
        <a:p>
          <a:endParaRPr lang="en-US"/>
        </a:p>
      </dgm:t>
    </dgm:pt>
    <dgm:pt modelId="{9A625A49-46C1-45DF-A406-11426D7FDE5C}" type="sibTrans" cxnId="{8794044E-1995-4E15-96D0-A39D2810F05D}">
      <dgm:prSet/>
      <dgm:spPr/>
      <dgm:t>
        <a:bodyPr/>
        <a:lstStyle/>
        <a:p>
          <a:endParaRPr lang="en-US"/>
        </a:p>
      </dgm:t>
    </dgm:pt>
    <dgm:pt modelId="{1E71F518-B6E6-4087-9F18-9EBEA38821F0}" type="pres">
      <dgm:prSet presAssocID="{5A63C865-83A1-423C-9A7B-99F0DAEA8EC1}" presName="root" presStyleCnt="0">
        <dgm:presLayoutVars>
          <dgm:dir/>
          <dgm:resizeHandles val="exact"/>
        </dgm:presLayoutVars>
      </dgm:prSet>
      <dgm:spPr/>
    </dgm:pt>
    <dgm:pt modelId="{116DEF46-6442-4D96-99D3-EFE646E61FA3}" type="pres">
      <dgm:prSet presAssocID="{5CEC3E02-CC2C-4D7C-9ED8-7DC0278E13E8}" presName="compNode" presStyleCnt="0"/>
      <dgm:spPr/>
    </dgm:pt>
    <dgm:pt modelId="{43AD6B4E-9391-4D0F-B459-A4A56DC173F4}" type="pres">
      <dgm:prSet presAssocID="{5CEC3E02-CC2C-4D7C-9ED8-7DC0278E13E8}" presName="iconRect" presStyleLbl="node1" presStyleIdx="0" presStyleCnt="4" custLinFactNeighborX="-11536" custLinFactNeighborY="-603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7D949FF6-C18F-492A-BCCC-4F7B30C5F10F}" type="pres">
      <dgm:prSet presAssocID="{5CEC3E02-CC2C-4D7C-9ED8-7DC0278E13E8}" presName="spaceRect" presStyleCnt="0"/>
      <dgm:spPr/>
    </dgm:pt>
    <dgm:pt modelId="{43D66FD5-AB51-43C1-8E4F-09D69FA0F3B1}" type="pres">
      <dgm:prSet presAssocID="{5CEC3E02-CC2C-4D7C-9ED8-7DC0278E13E8}" presName="textRect" presStyleLbl="revTx" presStyleIdx="0" presStyleCnt="4" custLinFactNeighborY="-82177">
        <dgm:presLayoutVars>
          <dgm:chMax val="1"/>
          <dgm:chPref val="1"/>
        </dgm:presLayoutVars>
      </dgm:prSet>
      <dgm:spPr/>
    </dgm:pt>
    <dgm:pt modelId="{6093C275-2B85-42F3-BD49-DB1F2561F809}" type="pres">
      <dgm:prSet presAssocID="{008D37E2-87EC-4641-9769-8D909C120D17}" presName="sibTrans" presStyleCnt="0"/>
      <dgm:spPr/>
    </dgm:pt>
    <dgm:pt modelId="{CFFD10E5-7858-45BD-B272-C2535219D3B1}" type="pres">
      <dgm:prSet presAssocID="{E0A3C27F-F563-4FB8-BC07-8FADA6DE0442}" presName="compNode" presStyleCnt="0"/>
      <dgm:spPr/>
    </dgm:pt>
    <dgm:pt modelId="{17288F1A-0D13-44FB-98FE-FBCEC7239E11}" type="pres">
      <dgm:prSet presAssocID="{E0A3C27F-F563-4FB8-BC07-8FADA6DE0442}" presName="iconRect" presStyleLbl="node1" presStyleIdx="1" presStyleCnt="4" custLinFactNeighborX="-4326" custLinFactNeighborY="-603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50800" dir="5400000" algn="ctr" rotWithShape="0">
            <a:srgbClr val="00B050"/>
          </a:outerShdw>
        </a:effectLst>
      </dgm:spPr>
      <dgm:extLst>
        <a:ext uri="{E40237B7-FDA0-4F09-8148-C483321AD2D9}">
          <dgm14:cNvPr xmlns:dgm14="http://schemas.microsoft.com/office/drawing/2010/diagram" id="0" name="" descr="Speaker Phone"/>
        </a:ext>
      </dgm:extLst>
    </dgm:pt>
    <dgm:pt modelId="{A25DAA57-D621-46F6-9904-DC7475373CEB}" type="pres">
      <dgm:prSet presAssocID="{E0A3C27F-F563-4FB8-BC07-8FADA6DE0442}" presName="spaceRect" presStyleCnt="0"/>
      <dgm:spPr/>
    </dgm:pt>
    <dgm:pt modelId="{9A594D75-28EA-46B6-9644-8FA5301AF7DB}" type="pres">
      <dgm:prSet presAssocID="{E0A3C27F-F563-4FB8-BC07-8FADA6DE0442}" presName="textRect" presStyleLbl="revTx" presStyleIdx="1" presStyleCnt="4" custLinFactNeighborX="3244" custLinFactNeighborY="-84044">
        <dgm:presLayoutVars>
          <dgm:chMax val="1"/>
          <dgm:chPref val="1"/>
        </dgm:presLayoutVars>
      </dgm:prSet>
      <dgm:spPr/>
    </dgm:pt>
    <dgm:pt modelId="{E8C1D777-7ECA-4544-88A9-8F6D5C9EF4DD}" type="pres">
      <dgm:prSet presAssocID="{FD175C1B-0868-456F-BFF9-47B0DDA11AF6}" presName="sibTrans" presStyleCnt="0"/>
      <dgm:spPr/>
    </dgm:pt>
    <dgm:pt modelId="{12C99CA6-523D-434E-AD65-98D2388B1A1F}" type="pres">
      <dgm:prSet presAssocID="{1704305F-F999-4CAE-95C9-E3370A1E8FD9}" presName="compNode" presStyleCnt="0"/>
      <dgm:spPr/>
    </dgm:pt>
    <dgm:pt modelId="{D67626C0-179F-41F4-9152-F37DB92F9780}" type="pres">
      <dgm:prSet presAssocID="{1704305F-F999-4CAE-95C9-E3370A1E8FD9}" presName="iconRect" presStyleLbl="node1" presStyleIdx="2" presStyleCnt="4" custLinFactNeighborX="-5768" custLinFactNeighborY="-6036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keleton"/>
        </a:ext>
      </dgm:extLst>
    </dgm:pt>
    <dgm:pt modelId="{1F17560B-D09B-413E-9031-4A345ACABA69}" type="pres">
      <dgm:prSet presAssocID="{1704305F-F999-4CAE-95C9-E3370A1E8FD9}" presName="spaceRect" presStyleCnt="0"/>
      <dgm:spPr/>
    </dgm:pt>
    <dgm:pt modelId="{3B8101BA-045F-43A9-AD42-E8DD85A7B104}" type="pres">
      <dgm:prSet presAssocID="{1704305F-F999-4CAE-95C9-E3370A1E8FD9}" presName="textRect" presStyleLbl="revTx" presStyleIdx="2" presStyleCnt="4" custLinFactNeighborX="702" custLinFactNeighborY="-78441">
        <dgm:presLayoutVars>
          <dgm:chMax val="1"/>
          <dgm:chPref val="1"/>
        </dgm:presLayoutVars>
      </dgm:prSet>
      <dgm:spPr/>
    </dgm:pt>
    <dgm:pt modelId="{2C84908A-15BE-481E-9029-3D071B58B402}" type="pres">
      <dgm:prSet presAssocID="{EF54444A-9733-4146-B1DE-482B92194AD3}" presName="sibTrans" presStyleCnt="0"/>
      <dgm:spPr/>
    </dgm:pt>
    <dgm:pt modelId="{EEBDACB1-9300-4763-8D21-7E915C88C4F6}" type="pres">
      <dgm:prSet presAssocID="{139693C1-466B-4245-A2AE-2A024A8A2BB7}" presName="compNode" presStyleCnt="0"/>
      <dgm:spPr/>
    </dgm:pt>
    <dgm:pt modelId="{5778C7FA-08B8-4D22-BD5D-41F9D7A4D3DC}" type="pres">
      <dgm:prSet presAssocID="{139693C1-466B-4245-A2AE-2A024A8A2BB7}" presName="iconRect" presStyleLbl="node1" presStyleIdx="3" presStyleCnt="4" custLinFactNeighborX="-7210" custLinFactNeighborY="-6036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ink"/>
        </a:ext>
      </dgm:extLst>
    </dgm:pt>
    <dgm:pt modelId="{D80BD432-BC3A-4F1B-93C9-233AAE3E7833}" type="pres">
      <dgm:prSet presAssocID="{139693C1-466B-4245-A2AE-2A024A8A2BB7}" presName="spaceRect" presStyleCnt="0"/>
      <dgm:spPr/>
    </dgm:pt>
    <dgm:pt modelId="{E25964FF-AB73-455E-9B98-467C7082B7D1}" type="pres">
      <dgm:prSet presAssocID="{139693C1-466B-4245-A2AE-2A024A8A2BB7}" presName="textRect" presStyleLbl="revTx" presStyleIdx="3" presStyleCnt="4" custLinFactNeighborX="-1298" custLinFactNeighborY="-78441">
        <dgm:presLayoutVars>
          <dgm:chMax val="1"/>
          <dgm:chPref val="1"/>
        </dgm:presLayoutVars>
      </dgm:prSet>
      <dgm:spPr/>
    </dgm:pt>
  </dgm:ptLst>
  <dgm:cxnLst>
    <dgm:cxn modelId="{28851E15-5743-44EF-BFE0-4417CF0AA8E6}" type="presOf" srcId="{139693C1-466B-4245-A2AE-2A024A8A2BB7}" destId="{E25964FF-AB73-455E-9B98-467C7082B7D1}" srcOrd="0" destOrd="0" presId="urn:microsoft.com/office/officeart/2018/2/layout/IconLabelList"/>
    <dgm:cxn modelId="{4E08635D-C3A4-45A4-96EC-EEA3FB2930BF}" srcId="{5A63C865-83A1-423C-9A7B-99F0DAEA8EC1}" destId="{5CEC3E02-CC2C-4D7C-9ED8-7DC0278E13E8}" srcOrd="0" destOrd="0" parTransId="{EE5159C9-7765-49DC-BFE7-B43AD999C996}" sibTransId="{008D37E2-87EC-4641-9769-8D909C120D17}"/>
    <dgm:cxn modelId="{C1757963-C3DE-4A25-820F-DDBCA6C85510}" srcId="{5A63C865-83A1-423C-9A7B-99F0DAEA8EC1}" destId="{1704305F-F999-4CAE-95C9-E3370A1E8FD9}" srcOrd="2" destOrd="0" parTransId="{60F780C4-2988-4936-9DFF-0AC26C49350E}" sibTransId="{EF54444A-9733-4146-B1DE-482B92194AD3}"/>
    <dgm:cxn modelId="{8794044E-1995-4E15-96D0-A39D2810F05D}" srcId="{5A63C865-83A1-423C-9A7B-99F0DAEA8EC1}" destId="{139693C1-466B-4245-A2AE-2A024A8A2BB7}" srcOrd="3" destOrd="0" parTransId="{3B5F1B6F-D57E-40AC-9563-EEBCAA5FBA70}" sibTransId="{9A625A49-46C1-45DF-A406-11426D7FDE5C}"/>
    <dgm:cxn modelId="{BC0A2F9E-1BFC-43AF-82B2-12F9B52CBD31}" type="presOf" srcId="{5CEC3E02-CC2C-4D7C-9ED8-7DC0278E13E8}" destId="{43D66FD5-AB51-43C1-8E4F-09D69FA0F3B1}" srcOrd="0" destOrd="0" presId="urn:microsoft.com/office/officeart/2018/2/layout/IconLabelList"/>
    <dgm:cxn modelId="{000450BD-EB16-4790-B0BF-23B69C106EA3}" type="presOf" srcId="{5A63C865-83A1-423C-9A7B-99F0DAEA8EC1}" destId="{1E71F518-B6E6-4087-9F18-9EBEA38821F0}" srcOrd="0" destOrd="0" presId="urn:microsoft.com/office/officeart/2018/2/layout/IconLabelList"/>
    <dgm:cxn modelId="{6EFD19C6-96F0-4234-A0A2-CAA9701A0779}" type="presOf" srcId="{E0A3C27F-F563-4FB8-BC07-8FADA6DE0442}" destId="{9A594D75-28EA-46B6-9644-8FA5301AF7DB}" srcOrd="0" destOrd="0" presId="urn:microsoft.com/office/officeart/2018/2/layout/IconLabelList"/>
    <dgm:cxn modelId="{74DD08DB-B4D6-44F4-8B33-64DEFD9F1646}" type="presOf" srcId="{1704305F-F999-4CAE-95C9-E3370A1E8FD9}" destId="{3B8101BA-045F-43A9-AD42-E8DD85A7B104}" srcOrd="0" destOrd="0" presId="urn:microsoft.com/office/officeart/2018/2/layout/IconLabelList"/>
    <dgm:cxn modelId="{DA5E47E7-1D6D-4B77-AB94-AF72081F2E2E}" srcId="{5A63C865-83A1-423C-9A7B-99F0DAEA8EC1}" destId="{E0A3C27F-F563-4FB8-BC07-8FADA6DE0442}" srcOrd="1" destOrd="0" parTransId="{4D0F3F63-B8C8-4F8C-B31D-B4B49D0EEE6A}" sibTransId="{FD175C1B-0868-456F-BFF9-47B0DDA11AF6}"/>
    <dgm:cxn modelId="{CBACA756-7AEC-48F2-935B-F195D074859E}" type="presParOf" srcId="{1E71F518-B6E6-4087-9F18-9EBEA38821F0}" destId="{116DEF46-6442-4D96-99D3-EFE646E61FA3}" srcOrd="0" destOrd="0" presId="urn:microsoft.com/office/officeart/2018/2/layout/IconLabelList"/>
    <dgm:cxn modelId="{C2897FFF-2195-4D1D-A045-BCEADEB189E0}" type="presParOf" srcId="{116DEF46-6442-4D96-99D3-EFE646E61FA3}" destId="{43AD6B4E-9391-4D0F-B459-A4A56DC173F4}" srcOrd="0" destOrd="0" presId="urn:microsoft.com/office/officeart/2018/2/layout/IconLabelList"/>
    <dgm:cxn modelId="{29D360D7-C779-405E-81E8-A8142B0EC676}" type="presParOf" srcId="{116DEF46-6442-4D96-99D3-EFE646E61FA3}" destId="{7D949FF6-C18F-492A-BCCC-4F7B30C5F10F}" srcOrd="1" destOrd="0" presId="urn:microsoft.com/office/officeart/2018/2/layout/IconLabelList"/>
    <dgm:cxn modelId="{90218307-E97C-4969-8234-EC4B4B6137C6}" type="presParOf" srcId="{116DEF46-6442-4D96-99D3-EFE646E61FA3}" destId="{43D66FD5-AB51-43C1-8E4F-09D69FA0F3B1}" srcOrd="2" destOrd="0" presId="urn:microsoft.com/office/officeart/2018/2/layout/IconLabelList"/>
    <dgm:cxn modelId="{CB8D647E-BDD4-4F90-A44E-679B44C4A10F}" type="presParOf" srcId="{1E71F518-B6E6-4087-9F18-9EBEA38821F0}" destId="{6093C275-2B85-42F3-BD49-DB1F2561F809}" srcOrd="1" destOrd="0" presId="urn:microsoft.com/office/officeart/2018/2/layout/IconLabelList"/>
    <dgm:cxn modelId="{78FCF00F-D3AA-4790-B4F7-A824A34474C8}" type="presParOf" srcId="{1E71F518-B6E6-4087-9F18-9EBEA38821F0}" destId="{CFFD10E5-7858-45BD-B272-C2535219D3B1}" srcOrd="2" destOrd="0" presId="urn:microsoft.com/office/officeart/2018/2/layout/IconLabelList"/>
    <dgm:cxn modelId="{5250EF9E-C5CB-4D59-8DC2-13F3E591EFDF}" type="presParOf" srcId="{CFFD10E5-7858-45BD-B272-C2535219D3B1}" destId="{17288F1A-0D13-44FB-98FE-FBCEC7239E11}" srcOrd="0" destOrd="0" presId="urn:microsoft.com/office/officeart/2018/2/layout/IconLabelList"/>
    <dgm:cxn modelId="{42E41B18-2971-4AED-8612-FCF460B2ADD7}" type="presParOf" srcId="{CFFD10E5-7858-45BD-B272-C2535219D3B1}" destId="{A25DAA57-D621-46F6-9904-DC7475373CEB}" srcOrd="1" destOrd="0" presId="urn:microsoft.com/office/officeart/2018/2/layout/IconLabelList"/>
    <dgm:cxn modelId="{2BF4A74C-7E83-4AA9-8404-D29D7DE13923}" type="presParOf" srcId="{CFFD10E5-7858-45BD-B272-C2535219D3B1}" destId="{9A594D75-28EA-46B6-9644-8FA5301AF7DB}" srcOrd="2" destOrd="0" presId="urn:microsoft.com/office/officeart/2018/2/layout/IconLabelList"/>
    <dgm:cxn modelId="{7E51BD2B-E3E6-4255-BA61-2E35F521EBF8}" type="presParOf" srcId="{1E71F518-B6E6-4087-9F18-9EBEA38821F0}" destId="{E8C1D777-7ECA-4544-88A9-8F6D5C9EF4DD}" srcOrd="3" destOrd="0" presId="urn:microsoft.com/office/officeart/2018/2/layout/IconLabelList"/>
    <dgm:cxn modelId="{C9C7046D-009F-44C8-B1D1-EE0975691248}" type="presParOf" srcId="{1E71F518-B6E6-4087-9F18-9EBEA38821F0}" destId="{12C99CA6-523D-434E-AD65-98D2388B1A1F}" srcOrd="4" destOrd="0" presId="urn:microsoft.com/office/officeart/2018/2/layout/IconLabelList"/>
    <dgm:cxn modelId="{3F0BDB0E-83EC-48EF-A67B-0736E5B0B407}" type="presParOf" srcId="{12C99CA6-523D-434E-AD65-98D2388B1A1F}" destId="{D67626C0-179F-41F4-9152-F37DB92F9780}" srcOrd="0" destOrd="0" presId="urn:microsoft.com/office/officeart/2018/2/layout/IconLabelList"/>
    <dgm:cxn modelId="{853C5ED2-6AD4-417B-A455-5FBE4D2CFA7F}" type="presParOf" srcId="{12C99CA6-523D-434E-AD65-98D2388B1A1F}" destId="{1F17560B-D09B-413E-9031-4A345ACABA69}" srcOrd="1" destOrd="0" presId="urn:microsoft.com/office/officeart/2018/2/layout/IconLabelList"/>
    <dgm:cxn modelId="{D5A8085C-81DB-4BAF-9589-1A820C315318}" type="presParOf" srcId="{12C99CA6-523D-434E-AD65-98D2388B1A1F}" destId="{3B8101BA-045F-43A9-AD42-E8DD85A7B104}" srcOrd="2" destOrd="0" presId="urn:microsoft.com/office/officeart/2018/2/layout/IconLabelList"/>
    <dgm:cxn modelId="{B40782E0-A1AC-4F13-AECB-5FB530018D91}" type="presParOf" srcId="{1E71F518-B6E6-4087-9F18-9EBEA38821F0}" destId="{2C84908A-15BE-481E-9029-3D071B58B402}" srcOrd="5" destOrd="0" presId="urn:microsoft.com/office/officeart/2018/2/layout/IconLabelList"/>
    <dgm:cxn modelId="{45E1A370-716E-4197-9C5F-71CBFFF8F2DD}" type="presParOf" srcId="{1E71F518-B6E6-4087-9F18-9EBEA38821F0}" destId="{EEBDACB1-9300-4763-8D21-7E915C88C4F6}" srcOrd="6" destOrd="0" presId="urn:microsoft.com/office/officeart/2018/2/layout/IconLabelList"/>
    <dgm:cxn modelId="{A64969B8-7205-4312-8F81-80954591BD13}" type="presParOf" srcId="{EEBDACB1-9300-4763-8D21-7E915C88C4F6}" destId="{5778C7FA-08B8-4D22-BD5D-41F9D7A4D3DC}" srcOrd="0" destOrd="0" presId="urn:microsoft.com/office/officeart/2018/2/layout/IconLabelList"/>
    <dgm:cxn modelId="{42140700-0E2B-467A-B8D2-18DD161A623C}" type="presParOf" srcId="{EEBDACB1-9300-4763-8D21-7E915C88C4F6}" destId="{D80BD432-BC3A-4F1B-93C9-233AAE3E7833}" srcOrd="1" destOrd="0" presId="urn:microsoft.com/office/officeart/2018/2/layout/IconLabelList"/>
    <dgm:cxn modelId="{715B311B-A37A-4AE9-861B-AB062666C063}" type="presParOf" srcId="{EEBDACB1-9300-4763-8D21-7E915C88C4F6}" destId="{E25964FF-AB73-455E-9B98-467C7082B7D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A5B02-E191-4B34-88C2-B36C51159468}">
      <dsp:nvSpPr>
        <dsp:cNvPr id="0" name=""/>
        <dsp:cNvSpPr/>
      </dsp:nvSpPr>
      <dsp:spPr>
        <a:xfrm>
          <a:off x="901400" y="586191"/>
          <a:ext cx="1008855" cy="1008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F63A1-DD7F-4FB7-B4E4-3E8AF56299AA}">
      <dsp:nvSpPr>
        <dsp:cNvPr id="0" name=""/>
        <dsp:cNvSpPr/>
      </dsp:nvSpPr>
      <dsp:spPr>
        <a:xfrm>
          <a:off x="410675" y="1961064"/>
          <a:ext cx="2604213" cy="568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To understand what is the 2019 Novel Coronavirus </a:t>
          </a:r>
        </a:p>
      </dsp:txBody>
      <dsp:txXfrm>
        <a:off x="410675" y="1961064"/>
        <a:ext cx="2604213" cy="568994"/>
      </dsp:txXfrm>
    </dsp:sp>
    <dsp:sp modelId="{FACD9191-143A-4154-AA0F-ADD5042A275A}">
      <dsp:nvSpPr>
        <dsp:cNvPr id="0" name=""/>
        <dsp:cNvSpPr/>
      </dsp:nvSpPr>
      <dsp:spPr>
        <a:xfrm>
          <a:off x="1162884" y="3041320"/>
          <a:ext cx="1008855" cy="100885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DF9BB-D95D-46C3-96E7-C21FDBC17C87}">
      <dsp:nvSpPr>
        <dsp:cNvPr id="0" name=""/>
        <dsp:cNvSpPr/>
      </dsp:nvSpPr>
      <dsp:spPr>
        <a:xfrm>
          <a:off x="3407222" y="1961064"/>
          <a:ext cx="2695705" cy="568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To understand how it spreads and who is at risk</a:t>
          </a:r>
        </a:p>
      </dsp:txBody>
      <dsp:txXfrm>
        <a:off x="3407222" y="1961064"/>
        <a:ext cx="2695705" cy="568994"/>
      </dsp:txXfrm>
    </dsp:sp>
    <dsp:sp modelId="{01FB2C6F-FC25-408F-B044-D19C6789CD86}">
      <dsp:nvSpPr>
        <dsp:cNvPr id="0" name=""/>
        <dsp:cNvSpPr/>
      </dsp:nvSpPr>
      <dsp:spPr>
        <a:xfrm>
          <a:off x="4060016" y="660353"/>
          <a:ext cx="1008855" cy="1008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98351-F208-4D0F-933E-DFD6621B7562}">
      <dsp:nvSpPr>
        <dsp:cNvPr id="0" name=""/>
        <dsp:cNvSpPr/>
      </dsp:nvSpPr>
      <dsp:spPr>
        <a:xfrm>
          <a:off x="527815" y="4293494"/>
          <a:ext cx="2672591" cy="568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To identify best practices for prevention and wellness</a:t>
          </a:r>
        </a:p>
      </dsp:txBody>
      <dsp:txXfrm>
        <a:off x="527815" y="4293494"/>
        <a:ext cx="2672591" cy="568994"/>
      </dsp:txXfrm>
    </dsp:sp>
    <dsp:sp modelId="{30ED02CD-E147-42A5-88AB-441B3B0C52CF}">
      <dsp:nvSpPr>
        <dsp:cNvPr id="0" name=""/>
        <dsp:cNvSpPr/>
      </dsp:nvSpPr>
      <dsp:spPr>
        <a:xfrm>
          <a:off x="4395255" y="2947614"/>
          <a:ext cx="1008855" cy="1008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4C15E-8DCF-483C-BE4A-6186FB21DA38}">
      <dsp:nvSpPr>
        <dsp:cNvPr id="0" name=""/>
        <dsp:cNvSpPr/>
      </dsp:nvSpPr>
      <dsp:spPr>
        <a:xfrm>
          <a:off x="3618369" y="4271629"/>
          <a:ext cx="2895234" cy="36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To identify strategies for interrupting racial bias</a:t>
          </a:r>
        </a:p>
      </dsp:txBody>
      <dsp:txXfrm>
        <a:off x="3618369" y="4271629"/>
        <a:ext cx="2895234" cy="362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265CC-5C82-4278-9844-588DBD3DF949}">
      <dsp:nvSpPr>
        <dsp:cNvPr id="0" name=""/>
        <dsp:cNvSpPr/>
      </dsp:nvSpPr>
      <dsp:spPr>
        <a:xfrm>
          <a:off x="764" y="814071"/>
          <a:ext cx="2981957" cy="17891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new strain of coronavirus</a:t>
          </a:r>
        </a:p>
      </dsp:txBody>
      <dsp:txXfrm>
        <a:off x="764" y="814071"/>
        <a:ext cx="2981957" cy="1789174"/>
      </dsp:txXfrm>
    </dsp:sp>
    <dsp:sp modelId="{61ABC988-E4B8-4C8C-AB99-608A029BE15C}">
      <dsp:nvSpPr>
        <dsp:cNvPr id="0" name=""/>
        <dsp:cNvSpPr/>
      </dsp:nvSpPr>
      <dsp:spPr>
        <a:xfrm>
          <a:off x="3280917" y="814071"/>
          <a:ext cx="2981957" cy="17891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First detected in Wuhan, China and has spread to 141 countries worldwide</a:t>
          </a:r>
        </a:p>
      </dsp:txBody>
      <dsp:txXfrm>
        <a:off x="3280917" y="814071"/>
        <a:ext cx="2981957" cy="1789174"/>
      </dsp:txXfrm>
    </dsp:sp>
    <dsp:sp modelId="{6BEF2B39-4066-4E5C-972F-6D8D1180ACF0}">
      <dsp:nvSpPr>
        <dsp:cNvPr id="0" name=""/>
        <dsp:cNvSpPr/>
      </dsp:nvSpPr>
      <dsp:spPr>
        <a:xfrm>
          <a:off x="764" y="2901441"/>
          <a:ext cx="2981957" cy="17891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Coronaviruses (CoV) are a large family of viruses that cause illness ranging from the common cold to more severe diseases </a:t>
          </a:r>
        </a:p>
      </dsp:txBody>
      <dsp:txXfrm>
        <a:off x="764" y="2901441"/>
        <a:ext cx="2981957" cy="1789174"/>
      </dsp:txXfrm>
    </dsp:sp>
    <dsp:sp modelId="{9EEECE92-8A57-46ED-9474-24056A462D23}">
      <dsp:nvSpPr>
        <dsp:cNvPr id="0" name=""/>
        <dsp:cNvSpPr/>
      </dsp:nvSpPr>
      <dsp:spPr>
        <a:xfrm>
          <a:off x="3280917" y="2901441"/>
          <a:ext cx="2981957" cy="17891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Middle East Respiratory Syndrome (MERS-CoV) and Severe Acute Respiratory Syndrome (SARS-CoV) are examples of coronaviruses</a:t>
          </a:r>
        </a:p>
      </dsp:txBody>
      <dsp:txXfrm>
        <a:off x="3280917" y="2901441"/>
        <a:ext cx="2981957" cy="1789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3D7C-26DF-410B-B3B3-CE6B27B948CD}">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82C90-86F0-49F9-8B05-2DCD3CAC79E2}">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36CA88-121D-498B-829E-C51D1F54546D}">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Cough</a:t>
          </a:r>
        </a:p>
      </dsp:txBody>
      <dsp:txXfrm>
        <a:off x="1816103" y="671"/>
        <a:ext cx="4447536" cy="1572384"/>
      </dsp:txXfrm>
    </dsp:sp>
    <dsp:sp modelId="{3053919D-8EC6-4C3B-848B-66FC8D20D245}">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7BF07-1262-454E-B169-982E3E3A3646}">
      <dsp:nvSpPr>
        <dsp:cNvPr id="0" name=""/>
        <dsp:cNvSpPr/>
      </dsp:nvSpPr>
      <dsp:spPr>
        <a:xfrm>
          <a:off x="570386" y="2376203"/>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5C191-BB4C-4DB0-B144-43259EA1A8CE}">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Fever</a:t>
          </a:r>
        </a:p>
      </dsp:txBody>
      <dsp:txXfrm>
        <a:off x="1816103" y="1966151"/>
        <a:ext cx="4447536" cy="1572384"/>
      </dsp:txXfrm>
    </dsp:sp>
    <dsp:sp modelId="{C718438D-B2EB-4D48-A15A-1B1015EA5404}">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FE78C-962C-4A92-9BDE-A8664FC35893}">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2CA13D-62B5-4610-9C45-0AF1CBAB43DC}">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Shortness of breath</a:t>
          </a:r>
        </a:p>
      </dsp:txBody>
      <dsp:txXfrm>
        <a:off x="1816103" y="3931632"/>
        <a:ext cx="4447536" cy="157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84967-5F68-41E9-A7A7-3F9906487DB7}">
      <dsp:nvSpPr>
        <dsp:cNvPr id="0" name=""/>
        <dsp:cNvSpPr/>
      </dsp:nvSpPr>
      <dsp:spPr>
        <a:xfrm>
          <a:off x="679050" y="555668"/>
          <a:ext cx="1887187" cy="188718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049C7-3044-4F1D-9EDA-08AE4D2002DD}">
      <dsp:nvSpPr>
        <dsp:cNvPr id="0" name=""/>
        <dsp:cNvSpPr/>
      </dsp:nvSpPr>
      <dsp:spPr>
        <a:xfrm>
          <a:off x="1081237" y="9578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1ED87-023B-468B-838D-77570B2BC249}">
      <dsp:nvSpPr>
        <dsp:cNvPr id="0" name=""/>
        <dsp:cNvSpPr/>
      </dsp:nvSpPr>
      <dsp:spPr>
        <a:xfrm>
          <a:off x="75768" y="3030669"/>
          <a:ext cx="30937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Older adults</a:t>
          </a:r>
        </a:p>
      </dsp:txBody>
      <dsp:txXfrm>
        <a:off x="75768" y="3030669"/>
        <a:ext cx="3093750" cy="765000"/>
      </dsp:txXfrm>
    </dsp:sp>
    <dsp:sp modelId="{FDBBC94B-2539-448B-B40C-7DB264A52793}">
      <dsp:nvSpPr>
        <dsp:cNvPr id="0" name=""/>
        <dsp:cNvSpPr/>
      </dsp:nvSpPr>
      <dsp:spPr>
        <a:xfrm>
          <a:off x="4314206" y="555668"/>
          <a:ext cx="1887187" cy="188718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9463B1-D320-4E7E-8027-709CE5CC80C8}">
      <dsp:nvSpPr>
        <dsp:cNvPr id="0" name=""/>
        <dsp:cNvSpPr/>
      </dsp:nvSpPr>
      <dsp:spPr>
        <a:xfrm>
          <a:off x="4716393" y="9578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0385E1-1857-4B2F-8A84-D45756750883}">
      <dsp:nvSpPr>
        <dsp:cNvPr id="0" name=""/>
        <dsp:cNvSpPr/>
      </dsp:nvSpPr>
      <dsp:spPr>
        <a:xfrm>
          <a:off x="3710925" y="3030669"/>
          <a:ext cx="30937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People with chronic medical conditions like heart disease, diabetes, lung disease</a:t>
          </a:r>
        </a:p>
      </dsp:txBody>
      <dsp:txXfrm>
        <a:off x="3710925" y="3030669"/>
        <a:ext cx="3093750" cy="765000"/>
      </dsp:txXfrm>
    </dsp:sp>
    <dsp:sp modelId="{172409DA-BD23-49CE-B2B3-3B04596DD1BA}">
      <dsp:nvSpPr>
        <dsp:cNvPr id="0" name=""/>
        <dsp:cNvSpPr/>
      </dsp:nvSpPr>
      <dsp:spPr>
        <a:xfrm>
          <a:off x="7949362" y="555668"/>
          <a:ext cx="1887187" cy="188718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8C207-B1D4-470B-80D8-419D090F410B}">
      <dsp:nvSpPr>
        <dsp:cNvPr id="0" name=""/>
        <dsp:cNvSpPr/>
      </dsp:nvSpPr>
      <dsp:spPr>
        <a:xfrm>
          <a:off x="8351550" y="9578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70B92-7B52-4B38-A225-C79F41401DBE}">
      <dsp:nvSpPr>
        <dsp:cNvPr id="0" name=""/>
        <dsp:cNvSpPr/>
      </dsp:nvSpPr>
      <dsp:spPr>
        <a:xfrm>
          <a:off x="7346081" y="3030669"/>
          <a:ext cx="30937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Pregnant women</a:t>
          </a:r>
        </a:p>
      </dsp:txBody>
      <dsp:txXfrm>
        <a:off x="7346081" y="3030669"/>
        <a:ext cx="3093750" cy="76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2A6BD-5963-4829-8708-4CB87B22209D}">
      <dsp:nvSpPr>
        <dsp:cNvPr id="0" name=""/>
        <dsp:cNvSpPr/>
      </dsp:nvSpPr>
      <dsp:spPr>
        <a:xfrm>
          <a:off x="82613" y="90470"/>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1C22F-E6D5-4E5B-8987-767C333AD5EA}">
      <dsp:nvSpPr>
        <dsp:cNvPr id="0" name=""/>
        <dsp:cNvSpPr/>
      </dsp:nvSpPr>
      <dsp:spPr>
        <a:xfrm>
          <a:off x="271034" y="278892"/>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8A742-0195-40B7-AFBD-23B222F6DD91}">
      <dsp:nvSpPr>
        <dsp:cNvPr id="0" name=""/>
        <dsp:cNvSpPr/>
      </dsp:nvSpPr>
      <dsp:spPr>
        <a:xfrm>
          <a:off x="1172126"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Wash hands often with soap and water for at least 20 seconds or use alcohol-based hand sanitizer </a:t>
          </a:r>
        </a:p>
      </dsp:txBody>
      <dsp:txXfrm>
        <a:off x="1172126" y="90470"/>
        <a:ext cx="2114937" cy="897246"/>
      </dsp:txXfrm>
    </dsp:sp>
    <dsp:sp modelId="{616D5E03-D069-4361-9D07-D65B8D435C72}">
      <dsp:nvSpPr>
        <dsp:cNvPr id="0" name=""/>
        <dsp:cNvSpPr/>
      </dsp:nvSpPr>
      <dsp:spPr>
        <a:xfrm>
          <a:off x="3655575" y="90470"/>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B8385-042F-40F6-B4FE-0C6853D1D6A6}">
      <dsp:nvSpPr>
        <dsp:cNvPr id="0" name=""/>
        <dsp:cNvSpPr/>
      </dsp:nvSpPr>
      <dsp:spPr>
        <a:xfrm>
          <a:off x="3843996" y="278892"/>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03A7A3-AA6D-4F4F-8175-FF84E3646736}">
      <dsp:nvSpPr>
        <dsp:cNvPr id="0" name=""/>
        <dsp:cNvSpPr/>
      </dsp:nvSpPr>
      <dsp:spPr>
        <a:xfrm>
          <a:off x="4745088"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Avoid touching eyes, nose, and mouth with unwashed hands</a:t>
          </a:r>
        </a:p>
      </dsp:txBody>
      <dsp:txXfrm>
        <a:off x="4745088" y="90470"/>
        <a:ext cx="2114937" cy="897246"/>
      </dsp:txXfrm>
    </dsp:sp>
    <dsp:sp modelId="{5AE066D3-CF15-48CA-B6B3-886AF96CA39B}">
      <dsp:nvSpPr>
        <dsp:cNvPr id="0" name=""/>
        <dsp:cNvSpPr/>
      </dsp:nvSpPr>
      <dsp:spPr>
        <a:xfrm>
          <a:off x="7228536" y="90470"/>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864B8-B06E-4317-B28E-B23470E03CAB}">
      <dsp:nvSpPr>
        <dsp:cNvPr id="0" name=""/>
        <dsp:cNvSpPr/>
      </dsp:nvSpPr>
      <dsp:spPr>
        <a:xfrm>
          <a:off x="7416958" y="278892"/>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2A983A-4130-4114-95E8-7567866694B0}">
      <dsp:nvSpPr>
        <dsp:cNvPr id="0" name=""/>
        <dsp:cNvSpPr/>
      </dsp:nvSpPr>
      <dsp:spPr>
        <a:xfrm>
          <a:off x="8318049" y="9047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Avoid the virus. Avoid close contact with people who are sick</a:t>
          </a:r>
        </a:p>
      </dsp:txBody>
      <dsp:txXfrm>
        <a:off x="8318049" y="90470"/>
        <a:ext cx="2114937" cy="897246"/>
      </dsp:txXfrm>
    </dsp:sp>
    <dsp:sp modelId="{C67748FF-E6A6-484F-A64E-0FE26D13FD9D}">
      <dsp:nvSpPr>
        <dsp:cNvPr id="0" name=""/>
        <dsp:cNvSpPr/>
      </dsp:nvSpPr>
      <dsp:spPr>
        <a:xfrm>
          <a:off x="82613" y="172764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E02B1-75D8-4A5A-95FA-F392C3DA78EB}">
      <dsp:nvSpPr>
        <dsp:cNvPr id="0" name=""/>
        <dsp:cNvSpPr/>
      </dsp:nvSpPr>
      <dsp:spPr>
        <a:xfrm>
          <a:off x="271034" y="1916070"/>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5169DB-CCFA-421F-B12E-7957BF0C158C}">
      <dsp:nvSpPr>
        <dsp:cNvPr id="0" name=""/>
        <dsp:cNvSpPr/>
      </dsp:nvSpPr>
      <dsp:spPr>
        <a:xfrm>
          <a:off x="1172126"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Stay home when you are sick</a:t>
          </a:r>
        </a:p>
      </dsp:txBody>
      <dsp:txXfrm>
        <a:off x="1172126" y="1727649"/>
        <a:ext cx="2114937" cy="897246"/>
      </dsp:txXfrm>
    </dsp:sp>
    <dsp:sp modelId="{5DED65FA-6560-4837-BE30-277CEE6E500E}">
      <dsp:nvSpPr>
        <dsp:cNvPr id="0" name=""/>
        <dsp:cNvSpPr/>
      </dsp:nvSpPr>
      <dsp:spPr>
        <a:xfrm>
          <a:off x="3655575" y="172764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A82B1-20A4-4587-A913-EC758A44BED5}">
      <dsp:nvSpPr>
        <dsp:cNvPr id="0" name=""/>
        <dsp:cNvSpPr/>
      </dsp:nvSpPr>
      <dsp:spPr>
        <a:xfrm>
          <a:off x="3843996" y="1916070"/>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C59D3-AB56-44AA-9B7C-4B73D434AB23}">
      <dsp:nvSpPr>
        <dsp:cNvPr id="0" name=""/>
        <dsp:cNvSpPr/>
      </dsp:nvSpPr>
      <dsp:spPr>
        <a:xfrm>
          <a:off x="4745088"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Cover your cough or sneeze</a:t>
          </a:r>
        </a:p>
      </dsp:txBody>
      <dsp:txXfrm>
        <a:off x="4745088" y="1727649"/>
        <a:ext cx="2114937" cy="897246"/>
      </dsp:txXfrm>
    </dsp:sp>
    <dsp:sp modelId="{06027E74-7742-4A03-967D-A42937010692}">
      <dsp:nvSpPr>
        <dsp:cNvPr id="0" name=""/>
        <dsp:cNvSpPr/>
      </dsp:nvSpPr>
      <dsp:spPr>
        <a:xfrm>
          <a:off x="7228536" y="172764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7956E-558B-4DDA-97A2-1E42C455CB8B}">
      <dsp:nvSpPr>
        <dsp:cNvPr id="0" name=""/>
        <dsp:cNvSpPr/>
      </dsp:nvSpPr>
      <dsp:spPr>
        <a:xfrm>
          <a:off x="7416958" y="1916070"/>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8A50B7-EC35-4096-93DA-0490157BF31F}">
      <dsp:nvSpPr>
        <dsp:cNvPr id="0" name=""/>
        <dsp:cNvSpPr/>
      </dsp:nvSpPr>
      <dsp:spPr>
        <a:xfrm>
          <a:off x="8318049" y="172764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Do not share drinks, food, or eating utensils</a:t>
          </a:r>
        </a:p>
      </dsp:txBody>
      <dsp:txXfrm>
        <a:off x="8318049" y="1727649"/>
        <a:ext cx="2114937" cy="897246"/>
      </dsp:txXfrm>
    </dsp:sp>
    <dsp:sp modelId="{A313F66E-0C19-4C36-92A5-85DCDBEE4D05}">
      <dsp:nvSpPr>
        <dsp:cNvPr id="0" name=""/>
        <dsp:cNvSpPr/>
      </dsp:nvSpPr>
      <dsp:spPr>
        <a:xfrm>
          <a:off x="82613" y="3364827"/>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23E7D-04C7-4658-B0A4-FC7A8522C016}">
      <dsp:nvSpPr>
        <dsp:cNvPr id="0" name=""/>
        <dsp:cNvSpPr/>
      </dsp:nvSpPr>
      <dsp:spPr>
        <a:xfrm>
          <a:off x="271034" y="3553249"/>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2ACEB-775A-4639-BCC3-1E9D810C30CE}">
      <dsp:nvSpPr>
        <dsp:cNvPr id="0" name=""/>
        <dsp:cNvSpPr/>
      </dsp:nvSpPr>
      <dsp:spPr>
        <a:xfrm>
          <a:off x="1172126" y="336482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Clean and disinfect frequently touched objects and surfaces</a:t>
          </a:r>
        </a:p>
      </dsp:txBody>
      <dsp:txXfrm>
        <a:off x="1172126" y="3364827"/>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15012-9164-4DF5-85FA-8BD1C91E68B1}">
      <dsp:nvSpPr>
        <dsp:cNvPr id="0" name=""/>
        <dsp:cNvSpPr/>
      </dsp:nvSpPr>
      <dsp:spPr>
        <a:xfrm>
          <a:off x="997352" y="32703"/>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8F5F9-12A7-42FB-B5A6-E3F45A5E6306}">
      <dsp:nvSpPr>
        <dsp:cNvPr id="0" name=""/>
        <dsp:cNvSpPr/>
      </dsp:nvSpPr>
      <dsp:spPr>
        <a:xfrm>
          <a:off x="1231352" y="26670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658673-DB2C-4792-B7FE-3A560458531F}">
      <dsp:nvSpPr>
        <dsp:cNvPr id="0" name=""/>
        <dsp:cNvSpPr/>
      </dsp:nvSpPr>
      <dsp:spPr>
        <a:xfrm>
          <a:off x="646352" y="147270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Schools, colleges, &amp; universities have suspended in-person classes &amp; converting to remote online instruction</a:t>
          </a:r>
        </a:p>
      </dsp:txBody>
      <dsp:txXfrm>
        <a:off x="646352" y="1472704"/>
        <a:ext cx="1800000" cy="1192500"/>
      </dsp:txXfrm>
    </dsp:sp>
    <dsp:sp modelId="{5C4505FA-A7A7-465C-BBE2-322F6CA74339}">
      <dsp:nvSpPr>
        <dsp:cNvPr id="0" name=""/>
        <dsp:cNvSpPr/>
      </dsp:nvSpPr>
      <dsp:spPr>
        <a:xfrm>
          <a:off x="3112352" y="32703"/>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C5E0B-E7F9-49AB-B5B9-E73498BDFFE5}">
      <dsp:nvSpPr>
        <dsp:cNvPr id="0" name=""/>
        <dsp:cNvSpPr/>
      </dsp:nvSpPr>
      <dsp:spPr>
        <a:xfrm>
          <a:off x="3346352" y="26670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C60AA4-186B-4D9F-B600-BCA3B7FD69EA}">
      <dsp:nvSpPr>
        <dsp:cNvPr id="0" name=""/>
        <dsp:cNvSpPr/>
      </dsp:nvSpPr>
      <dsp:spPr>
        <a:xfrm>
          <a:off x="2761352" y="147270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Events, including sporting events, festivals &amp; parades have been cancelled or postponed</a:t>
          </a:r>
        </a:p>
      </dsp:txBody>
      <dsp:txXfrm>
        <a:off x="2761352" y="1472704"/>
        <a:ext cx="1800000" cy="1192500"/>
      </dsp:txXfrm>
    </dsp:sp>
    <dsp:sp modelId="{EA167AFB-6055-492A-8F52-0677D879FF27}">
      <dsp:nvSpPr>
        <dsp:cNvPr id="0" name=""/>
        <dsp:cNvSpPr/>
      </dsp:nvSpPr>
      <dsp:spPr>
        <a:xfrm>
          <a:off x="5227352" y="32703"/>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0B78B-221E-4C6D-8A76-B2BF3115383B}">
      <dsp:nvSpPr>
        <dsp:cNvPr id="0" name=""/>
        <dsp:cNvSpPr/>
      </dsp:nvSpPr>
      <dsp:spPr>
        <a:xfrm>
          <a:off x="5461352" y="26670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BD5D22-BE5D-471B-9F9F-23EF4D2C3E1D}">
      <dsp:nvSpPr>
        <dsp:cNvPr id="0" name=""/>
        <dsp:cNvSpPr/>
      </dsp:nvSpPr>
      <dsp:spPr>
        <a:xfrm>
          <a:off x="4876352" y="147270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Workplaces are encouraged to offer flexible work options, including telecommuting</a:t>
          </a:r>
        </a:p>
      </dsp:txBody>
      <dsp:txXfrm>
        <a:off x="4876352" y="1472704"/>
        <a:ext cx="1800000" cy="1192500"/>
      </dsp:txXfrm>
    </dsp:sp>
    <dsp:sp modelId="{EFC25E6E-FF31-4762-AEC9-F2C00CD2E0DB}">
      <dsp:nvSpPr>
        <dsp:cNvPr id="0" name=""/>
        <dsp:cNvSpPr/>
      </dsp:nvSpPr>
      <dsp:spPr>
        <a:xfrm>
          <a:off x="1019427" y="3101753"/>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1F9CE5-88D6-4441-95F6-FFA2B23B279F}">
      <dsp:nvSpPr>
        <dsp:cNvPr id="0" name=""/>
        <dsp:cNvSpPr/>
      </dsp:nvSpPr>
      <dsp:spPr>
        <a:xfrm>
          <a:off x="1280322" y="333575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83445-FBF1-4019-849F-FAB1B6E86DE7}">
      <dsp:nvSpPr>
        <dsp:cNvPr id="0" name=""/>
        <dsp:cNvSpPr/>
      </dsp:nvSpPr>
      <dsp:spPr>
        <a:xfrm>
          <a:off x="856700" y="4419521"/>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Organizations and businesses are canceling large gatherings, including conferences</a:t>
          </a:r>
        </a:p>
      </dsp:txBody>
      <dsp:txXfrm>
        <a:off x="856700" y="4419521"/>
        <a:ext cx="1800000" cy="1192500"/>
      </dsp:txXfrm>
    </dsp:sp>
    <dsp:sp modelId="{18D5166E-7B32-42B7-98BB-A829F68A62BE}">
      <dsp:nvSpPr>
        <dsp:cNvPr id="0" name=""/>
        <dsp:cNvSpPr/>
      </dsp:nvSpPr>
      <dsp:spPr>
        <a:xfrm>
          <a:off x="5366639" y="3083153"/>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E6883-8795-4001-9BCC-149BC2B2449A}">
      <dsp:nvSpPr>
        <dsp:cNvPr id="0" name=""/>
        <dsp:cNvSpPr/>
      </dsp:nvSpPr>
      <dsp:spPr>
        <a:xfrm>
          <a:off x="5587193" y="330886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479A2-B7E9-4FF3-8A01-CA14F21F48FC}">
      <dsp:nvSpPr>
        <dsp:cNvPr id="0" name=""/>
        <dsp:cNvSpPr/>
      </dsp:nvSpPr>
      <dsp:spPr>
        <a:xfrm>
          <a:off x="5093666" y="440591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Houses of worship, community and recreational Centers have suspended services</a:t>
          </a:r>
        </a:p>
      </dsp:txBody>
      <dsp:txXfrm>
        <a:off x="5093666" y="4405914"/>
        <a:ext cx="1800000" cy="119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E598C-9D2D-4714-A503-69E4532B57C8}">
      <dsp:nvSpPr>
        <dsp:cNvPr id="0" name=""/>
        <dsp:cNvSpPr/>
      </dsp:nvSpPr>
      <dsp:spPr>
        <a:xfrm>
          <a:off x="993934" y="322491"/>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23469-D5BF-4C25-8203-3C0F228EB737}">
      <dsp:nvSpPr>
        <dsp:cNvPr id="0" name=""/>
        <dsp:cNvSpPr/>
      </dsp:nvSpPr>
      <dsp:spPr>
        <a:xfrm>
          <a:off x="1448479" y="817370"/>
          <a:ext cx="1260000" cy="1260000"/>
        </a:xfrm>
        <a:prstGeom prst="rect">
          <a:avLst/>
        </a:prstGeom>
        <a:blipFill>
          <a:blip xmlns:r="http://schemas.openxmlformats.org/officeDocument/2006/relationships" r:embed="rId1">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69238-B702-47ED-B6E0-51D0E91AF741}">
      <dsp:nvSpPr>
        <dsp:cNvPr id="0" name=""/>
        <dsp:cNvSpPr/>
      </dsp:nvSpPr>
      <dsp:spPr>
        <a:xfrm>
          <a:off x="819176" y="2852863"/>
          <a:ext cx="26748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People who have recently traveled to areas with widespread or sustained Community Transmission  </a:t>
          </a:r>
        </a:p>
      </dsp:txBody>
      <dsp:txXfrm>
        <a:off x="819176" y="2852863"/>
        <a:ext cx="2674834" cy="720000"/>
      </dsp:txXfrm>
    </dsp:sp>
    <dsp:sp modelId="{B2EEC322-A045-4B4F-93B3-A21185545FC9}">
      <dsp:nvSpPr>
        <dsp:cNvPr id="0" name=""/>
        <dsp:cNvSpPr/>
      </dsp:nvSpPr>
      <dsp:spPr>
        <a:xfrm>
          <a:off x="4453643" y="349370"/>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970E1-2F69-4E66-B31A-3845FB8E70CD}">
      <dsp:nvSpPr>
        <dsp:cNvPr id="0" name=""/>
        <dsp:cNvSpPr/>
      </dsp:nvSpPr>
      <dsp:spPr>
        <a:xfrm>
          <a:off x="4921635" y="884617"/>
          <a:ext cx="1260000" cy="1260000"/>
        </a:xfrm>
        <a:prstGeom prst="rect">
          <a:avLst/>
        </a:prstGeom>
        <a:blipFill>
          <a:blip xmlns:r="http://schemas.openxmlformats.org/officeDocument/2006/relationships" r:embed="rId3">
            <a:biLevel thresh="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DB10EA-D47D-43C1-A5ED-19B33DE31115}">
      <dsp:nvSpPr>
        <dsp:cNvPr id="0" name=""/>
        <dsp:cNvSpPr/>
      </dsp:nvSpPr>
      <dsp:spPr>
        <a:xfrm>
          <a:off x="4428379" y="2866312"/>
          <a:ext cx="23079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Close contacts of people diagnosed with COVID-19</a:t>
          </a:r>
        </a:p>
      </dsp:txBody>
      <dsp:txXfrm>
        <a:off x="4428379" y="2866312"/>
        <a:ext cx="2307923"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D6B4E-9391-4D0F-B459-A4A56DC173F4}">
      <dsp:nvSpPr>
        <dsp:cNvPr id="0" name=""/>
        <dsp:cNvSpPr/>
      </dsp:nvSpPr>
      <dsp:spPr>
        <a:xfrm>
          <a:off x="1031399" y="640617"/>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3D66FD5-AB51-43C1-8E4F-09D69FA0F3B1}">
      <dsp:nvSpPr>
        <dsp:cNvPr id="0" name=""/>
        <dsp:cNvSpPr/>
      </dsp:nvSpPr>
      <dsp:spPr>
        <a:xfrm>
          <a:off x="569079" y="183611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Separate yourself from people and animals in your home</a:t>
          </a:r>
        </a:p>
      </dsp:txBody>
      <dsp:txXfrm>
        <a:off x="569079" y="1836113"/>
        <a:ext cx="2072362" cy="720000"/>
      </dsp:txXfrm>
    </dsp:sp>
    <dsp:sp modelId="{17288F1A-0D13-44FB-98FE-FBCEC7239E11}">
      <dsp:nvSpPr>
        <dsp:cNvPr id="0" name=""/>
        <dsp:cNvSpPr/>
      </dsp:nvSpPr>
      <dsp:spPr>
        <a:xfrm>
          <a:off x="3533662" y="640617"/>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50800" dir="5400000" algn="ctr" rotWithShape="0">
            <a:srgbClr val="00B050"/>
          </a:outerShdw>
        </a:effectLst>
      </dsp:spPr>
      <dsp:style>
        <a:lnRef idx="0">
          <a:scrgbClr r="0" g="0" b="0"/>
        </a:lnRef>
        <a:fillRef idx="3">
          <a:scrgbClr r="0" g="0" b="0"/>
        </a:fillRef>
        <a:effectRef idx="2">
          <a:scrgbClr r="0" g="0" b="0"/>
        </a:effectRef>
        <a:fontRef idx="minor">
          <a:schemeClr val="lt1"/>
        </a:fontRef>
      </dsp:style>
    </dsp:sp>
    <dsp:sp modelId="{9A594D75-28EA-46B6-9644-8FA5301AF7DB}">
      <dsp:nvSpPr>
        <dsp:cNvPr id="0" name=""/>
        <dsp:cNvSpPr/>
      </dsp:nvSpPr>
      <dsp:spPr>
        <a:xfrm>
          <a:off x="3071333" y="182267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Call ahead before visiting your doctor so they can prepare for your arrival</a:t>
          </a:r>
        </a:p>
      </dsp:txBody>
      <dsp:txXfrm>
        <a:off x="3071333" y="1822671"/>
        <a:ext cx="2072362" cy="720000"/>
      </dsp:txXfrm>
    </dsp:sp>
    <dsp:sp modelId="{D67626C0-179F-41F4-9152-F37DB92F9780}">
      <dsp:nvSpPr>
        <dsp:cNvPr id="0" name=""/>
        <dsp:cNvSpPr/>
      </dsp:nvSpPr>
      <dsp:spPr>
        <a:xfrm>
          <a:off x="5955241" y="640617"/>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8101BA-045F-43A9-AD42-E8DD85A7B104}">
      <dsp:nvSpPr>
        <dsp:cNvPr id="0" name=""/>
        <dsp:cNvSpPr/>
      </dsp:nvSpPr>
      <dsp:spPr>
        <a:xfrm>
          <a:off x="5453679" y="186301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Wear a face mask when around other people</a:t>
          </a:r>
        </a:p>
      </dsp:txBody>
      <dsp:txXfrm>
        <a:off x="5453679" y="1863013"/>
        <a:ext cx="2072362" cy="720000"/>
      </dsp:txXfrm>
    </dsp:sp>
    <dsp:sp modelId="{5778C7FA-08B8-4D22-BD5D-41F9D7A4D3DC}">
      <dsp:nvSpPr>
        <dsp:cNvPr id="0" name=""/>
        <dsp:cNvSpPr/>
      </dsp:nvSpPr>
      <dsp:spPr>
        <a:xfrm>
          <a:off x="8376819" y="640617"/>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25964FF-AB73-455E-9B98-467C7082B7D1}">
      <dsp:nvSpPr>
        <dsp:cNvPr id="0" name=""/>
        <dsp:cNvSpPr/>
      </dsp:nvSpPr>
      <dsp:spPr>
        <a:xfrm>
          <a:off x="7847258" y="186301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Wash hands often with soap and water for at least 20 seconds. </a:t>
          </a:r>
        </a:p>
      </dsp:txBody>
      <dsp:txXfrm>
        <a:off x="7847258" y="1863013"/>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CF841-B806-4A62-B535-EA5D1D025FE9}" type="datetimeFigureOut">
              <a:rPr lang="en-US" smtClean="0"/>
              <a:t>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212CC-85C5-420E-ABFE-BF6D8BE18378}" type="slidenum">
              <a:rPr lang="en-US" smtClean="0"/>
              <a:t>‹#›</a:t>
            </a:fld>
            <a:endParaRPr lang="en-US"/>
          </a:p>
        </p:txBody>
      </p:sp>
    </p:spTree>
    <p:extLst>
      <p:ext uri="{BB962C8B-B14F-4D97-AF65-F5344CB8AC3E}">
        <p14:creationId xmlns:p14="http://schemas.microsoft.com/office/powerpoint/2010/main" val="271492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ady.gov/pandemi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4</a:t>
            </a:r>
            <a:r>
              <a:rPr lang="en-US" baseline="30000" dirty="0"/>
              <a:t>th</a:t>
            </a:r>
            <a:r>
              <a:rPr lang="en-US" dirty="0"/>
              <a:t> learning objective </a:t>
            </a:r>
          </a:p>
          <a:p>
            <a:endParaRPr lang="en-US" dirty="0"/>
          </a:p>
          <a:p>
            <a:r>
              <a:rPr lang="en-US" dirty="0"/>
              <a:t>Best </a:t>
            </a:r>
            <a:r>
              <a:rPr lang="en-US" dirty="0" err="1"/>
              <a:t>Practies</a:t>
            </a:r>
            <a:r>
              <a:rPr lang="en-US" dirty="0"/>
              <a:t> for prevention of spread and wellness both physically and mentally</a:t>
            </a:r>
          </a:p>
        </p:txBody>
      </p:sp>
      <p:sp>
        <p:nvSpPr>
          <p:cNvPr id="4" name="Slide Number Placeholder 3"/>
          <p:cNvSpPr>
            <a:spLocks noGrp="1"/>
          </p:cNvSpPr>
          <p:nvPr>
            <p:ph type="sldNum" sz="quarter" idx="10"/>
          </p:nvPr>
        </p:nvSpPr>
        <p:spPr/>
        <p:txBody>
          <a:bodyPr/>
          <a:lstStyle/>
          <a:p>
            <a:fld id="{A83212CC-85C5-420E-ABFE-BF6D8BE18378}" type="slidenum">
              <a:rPr lang="en-US" smtClean="0"/>
              <a:t>2</a:t>
            </a:fld>
            <a:endParaRPr lang="en-US"/>
          </a:p>
        </p:txBody>
      </p:sp>
    </p:spTree>
    <p:extLst>
      <p:ext uri="{BB962C8B-B14F-4D97-AF65-F5344CB8AC3E}">
        <p14:creationId xmlns:p14="http://schemas.microsoft.com/office/powerpoint/2010/main" val="280155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updated this according to the current CDC recommendations for people suspected to have COVID 19</a:t>
            </a:r>
          </a:p>
        </p:txBody>
      </p:sp>
      <p:sp>
        <p:nvSpPr>
          <p:cNvPr id="4" name="Slide Number Placeholder 3"/>
          <p:cNvSpPr>
            <a:spLocks noGrp="1"/>
          </p:cNvSpPr>
          <p:nvPr>
            <p:ph type="sldNum" sz="quarter" idx="10"/>
          </p:nvPr>
        </p:nvSpPr>
        <p:spPr/>
        <p:txBody>
          <a:bodyPr/>
          <a:lstStyle/>
          <a:p>
            <a:fld id="{A83212CC-85C5-420E-ABFE-BF6D8BE18378}" type="slidenum">
              <a:rPr lang="en-US" smtClean="0"/>
              <a:t>16</a:t>
            </a:fld>
            <a:endParaRPr lang="en-US"/>
          </a:p>
        </p:txBody>
      </p:sp>
    </p:spTree>
    <p:extLst>
      <p:ext uri="{BB962C8B-B14F-4D97-AF65-F5344CB8AC3E}">
        <p14:creationId xmlns:p14="http://schemas.microsoft.com/office/powerpoint/2010/main" val="301963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212CC-85C5-420E-ABFE-BF6D8BE18378}" type="slidenum">
              <a:rPr lang="en-US" smtClean="0"/>
              <a:t>17</a:t>
            </a:fld>
            <a:endParaRPr lang="en-US"/>
          </a:p>
        </p:txBody>
      </p:sp>
    </p:spTree>
    <p:extLst>
      <p:ext uri="{BB962C8B-B14F-4D97-AF65-F5344CB8AC3E}">
        <p14:creationId xmlns:p14="http://schemas.microsoft.com/office/powerpoint/2010/main" val="357660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212CC-85C5-420E-ABFE-BF6D8BE18378}" type="slidenum">
              <a:rPr lang="en-US" smtClean="0"/>
              <a:t>18</a:t>
            </a:fld>
            <a:endParaRPr lang="en-US"/>
          </a:p>
        </p:txBody>
      </p:sp>
    </p:spTree>
    <p:extLst>
      <p:ext uri="{BB962C8B-B14F-4D97-AF65-F5344CB8AC3E}">
        <p14:creationId xmlns:p14="http://schemas.microsoft.com/office/powerpoint/2010/main" val="215746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t>
            </a:r>
            <a:r>
              <a:rPr lang="en-US" dirty="0"/>
              <a:t> going to walk through these next 3 things with a lens of Solidarity and Sensitivity as Elena Chang of the Theater Communications Group has so gracefully held out for us.  The first thing to remember is that we are all in this together. There is no escaping that. </a:t>
            </a:r>
          </a:p>
        </p:txBody>
      </p:sp>
      <p:sp>
        <p:nvSpPr>
          <p:cNvPr id="4" name="Slide Number Placeholder 3"/>
          <p:cNvSpPr>
            <a:spLocks noGrp="1"/>
          </p:cNvSpPr>
          <p:nvPr>
            <p:ph type="sldNum" sz="quarter" idx="10"/>
          </p:nvPr>
        </p:nvSpPr>
        <p:spPr/>
        <p:txBody>
          <a:bodyPr/>
          <a:lstStyle/>
          <a:p>
            <a:fld id="{A83212CC-85C5-420E-ABFE-BF6D8BE18378}" type="slidenum">
              <a:rPr lang="en-US" smtClean="0"/>
              <a:t>19</a:t>
            </a:fld>
            <a:endParaRPr lang="en-US"/>
          </a:p>
        </p:txBody>
      </p:sp>
    </p:spTree>
    <p:extLst>
      <p:ext uri="{BB962C8B-B14F-4D97-AF65-F5344CB8AC3E}">
        <p14:creationId xmlns:p14="http://schemas.microsoft.com/office/powerpoint/2010/main" val="286010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Stigma</a:t>
            </a:r>
            <a:r>
              <a:rPr lang="en-US" sz="1200" b="0" i="0" kern="1200" dirty="0">
                <a:solidFill>
                  <a:schemeClr val="tx1"/>
                </a:solidFill>
                <a:effectLst/>
                <a:latin typeface="+mn-lt"/>
                <a:ea typeface="+mn-ea"/>
                <a:cs typeface="+mn-cs"/>
              </a:rPr>
              <a:t> occurs when people associate a risk with a specific people, place, or thing – like a minority population group – and there is no evidence that the risk is greater in that group than in the general population. Stigmatization is especially common in disease outbreaks.</a:t>
            </a:r>
            <a:endParaRPr lang="en-US" dirty="0"/>
          </a:p>
        </p:txBody>
      </p:sp>
      <p:sp>
        <p:nvSpPr>
          <p:cNvPr id="4" name="Slide Number Placeholder 3"/>
          <p:cNvSpPr>
            <a:spLocks noGrp="1"/>
          </p:cNvSpPr>
          <p:nvPr>
            <p:ph type="sldNum" sz="quarter" idx="10"/>
          </p:nvPr>
        </p:nvSpPr>
        <p:spPr/>
        <p:txBody>
          <a:bodyPr/>
          <a:lstStyle/>
          <a:p>
            <a:fld id="{A83212CC-85C5-420E-ABFE-BF6D8BE18378}" type="slidenum">
              <a:rPr lang="en-US" smtClean="0"/>
              <a:t>20</a:t>
            </a:fld>
            <a:endParaRPr lang="en-US"/>
          </a:p>
        </p:txBody>
      </p:sp>
    </p:spTree>
    <p:extLst>
      <p:ext uri="{BB962C8B-B14F-4D97-AF65-F5344CB8AC3E}">
        <p14:creationId xmlns:p14="http://schemas.microsoft.com/office/powerpoint/2010/main" val="147918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MA DPH – couldn’t find a shorter link</a:t>
            </a:r>
          </a:p>
          <a:p>
            <a:r>
              <a:rPr lang="en-US" sz="1200" b="0" i="0" kern="1200" dirty="0">
                <a:solidFill>
                  <a:schemeClr val="tx1"/>
                </a:solidFill>
                <a:effectLst/>
                <a:latin typeface="+mn-lt"/>
                <a:ea typeface="+mn-ea"/>
                <a:cs typeface="+mn-cs"/>
              </a:rPr>
              <a:t>Maintain privacy and confidentiality of those seeking healthcare and those who may be part of any contact investigation.</a:t>
            </a:r>
          </a:p>
          <a:p>
            <a:r>
              <a:rPr lang="en-US" sz="1200" b="0" i="0" kern="1200" dirty="0">
                <a:solidFill>
                  <a:schemeClr val="tx1"/>
                </a:solidFill>
                <a:effectLst/>
                <a:latin typeface="+mn-lt"/>
                <a:ea typeface="+mn-ea"/>
                <a:cs typeface="+mn-cs"/>
              </a:rPr>
              <a:t>Quickly communicate the risk or lack of risk from associations with products, people, and places.</a:t>
            </a:r>
          </a:p>
          <a:p>
            <a:r>
              <a:rPr lang="en-US" sz="1200" b="0" i="0" kern="1200" dirty="0">
                <a:solidFill>
                  <a:schemeClr val="tx1"/>
                </a:solidFill>
                <a:effectLst/>
                <a:latin typeface="+mn-lt"/>
                <a:ea typeface="+mn-ea"/>
                <a:cs typeface="+mn-cs"/>
              </a:rPr>
              <a:t>Raise awareness about COVID-19 without increasing fear.</a:t>
            </a:r>
          </a:p>
          <a:p>
            <a:r>
              <a:rPr lang="en-US" sz="1200" b="0" i="0" kern="1200" dirty="0">
                <a:solidFill>
                  <a:schemeClr val="tx1"/>
                </a:solidFill>
                <a:effectLst/>
                <a:latin typeface="+mn-lt"/>
                <a:ea typeface="+mn-ea"/>
                <a:cs typeface="+mn-cs"/>
              </a:rPr>
              <a:t>Share accurate information about how the virus spreads.</a:t>
            </a:r>
          </a:p>
          <a:p>
            <a:r>
              <a:rPr lang="en-US" sz="1200" b="0" i="0" kern="1200" dirty="0">
                <a:solidFill>
                  <a:schemeClr val="tx1"/>
                </a:solidFill>
                <a:effectLst/>
                <a:latin typeface="+mn-lt"/>
                <a:ea typeface="+mn-ea"/>
                <a:cs typeface="+mn-cs"/>
              </a:rPr>
              <a:t>Speak out against negative behaviors, including negative statements on social media about groups of people, or exclusion of people who pose no risk from regular activities. Make public posters that counteract bigotry and misinformation.</a:t>
            </a:r>
          </a:p>
          <a:p>
            <a:r>
              <a:rPr lang="en-US" sz="1200" b="0" i="0" kern="1200" dirty="0">
                <a:solidFill>
                  <a:schemeClr val="tx1"/>
                </a:solidFill>
                <a:effectLst/>
                <a:latin typeface="+mn-lt"/>
                <a:ea typeface="+mn-ea"/>
                <a:cs typeface="+mn-cs"/>
              </a:rPr>
              <a:t>Be cautious about the images that are shared. Make sure they do not reinforce stereotypes.</a:t>
            </a:r>
          </a:p>
          <a:p>
            <a:r>
              <a:rPr lang="en-US" sz="1200" b="0" i="0" kern="1200" dirty="0">
                <a:solidFill>
                  <a:schemeClr val="tx1"/>
                </a:solidFill>
                <a:effectLst/>
                <a:latin typeface="+mn-lt"/>
                <a:ea typeface="+mn-ea"/>
                <a:cs typeface="+mn-cs"/>
              </a:rPr>
              <a:t>Engage with stigmatized groups in person and through media channels including news media and social media.</a:t>
            </a:r>
          </a:p>
          <a:p>
            <a:r>
              <a:rPr lang="en-US" sz="1200" b="0" i="0" kern="1200" dirty="0">
                <a:solidFill>
                  <a:schemeClr val="tx1"/>
                </a:solidFill>
                <a:effectLst/>
                <a:latin typeface="+mn-lt"/>
                <a:ea typeface="+mn-ea"/>
                <a:cs typeface="+mn-cs"/>
              </a:rPr>
              <a:t>Thank healthcare workers and responders. People who have traveled to areas where the COVID-19 outbreak is happening to help have performed a valuable service to everyone by helping make sure this disease does not spread further.</a:t>
            </a:r>
          </a:p>
          <a:p>
            <a:r>
              <a:rPr lang="en-US" sz="1200" b="0" i="0" kern="1200" dirty="0">
                <a:solidFill>
                  <a:schemeClr val="tx1"/>
                </a:solidFill>
                <a:effectLst/>
                <a:latin typeface="+mn-lt"/>
                <a:ea typeface="+mn-ea"/>
                <a:cs typeface="+mn-cs"/>
              </a:rPr>
              <a:t>Share the need for social support for people who have returned from China , Iran, Italy or are worried about friends or relatives in the affected region.</a:t>
            </a:r>
          </a:p>
          <a:p>
            <a:endParaRPr lang="en-US" dirty="0"/>
          </a:p>
        </p:txBody>
      </p:sp>
      <p:sp>
        <p:nvSpPr>
          <p:cNvPr id="4" name="Slide Number Placeholder 3"/>
          <p:cNvSpPr>
            <a:spLocks noGrp="1"/>
          </p:cNvSpPr>
          <p:nvPr>
            <p:ph type="sldNum" sz="quarter" idx="10"/>
          </p:nvPr>
        </p:nvSpPr>
        <p:spPr/>
        <p:txBody>
          <a:bodyPr/>
          <a:lstStyle/>
          <a:p>
            <a:fld id="{A83212CC-85C5-420E-ABFE-BF6D8BE18378}" type="slidenum">
              <a:rPr lang="en-US" smtClean="0"/>
              <a:t>21</a:t>
            </a:fld>
            <a:endParaRPr lang="en-US"/>
          </a:p>
        </p:txBody>
      </p:sp>
    </p:spTree>
    <p:extLst>
      <p:ext uri="{BB962C8B-B14F-4D97-AF65-F5344CB8AC3E}">
        <p14:creationId xmlns:p14="http://schemas.microsoft.com/office/powerpoint/2010/main" val="300908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workshops or training strategies – online community forums </a:t>
            </a:r>
          </a:p>
          <a:p>
            <a:endParaRPr lang="en-US" dirty="0"/>
          </a:p>
          <a:p>
            <a:r>
              <a:rPr lang="en-US" dirty="0"/>
              <a:t>Support theater administrators, be prepared to intervene </a:t>
            </a:r>
          </a:p>
          <a:p>
            <a:endParaRPr lang="en-US" dirty="0"/>
          </a:p>
          <a:p>
            <a:r>
              <a:rPr lang="en-US" dirty="0"/>
              <a:t>Number of online trainings on upstander trainer strategies, </a:t>
            </a:r>
          </a:p>
          <a:p>
            <a:endParaRPr lang="en-US" dirty="0"/>
          </a:p>
          <a:p>
            <a:r>
              <a:rPr lang="en-US" dirty="0" err="1"/>
              <a:t>Incidneces</a:t>
            </a:r>
            <a:r>
              <a:rPr lang="en-US" dirty="0"/>
              <a:t> on the rise… highest in our government leadership using Chinese disease – the Kung Flu</a:t>
            </a:r>
          </a:p>
        </p:txBody>
      </p:sp>
      <p:sp>
        <p:nvSpPr>
          <p:cNvPr id="4" name="Slide Number Placeholder 3"/>
          <p:cNvSpPr>
            <a:spLocks noGrp="1"/>
          </p:cNvSpPr>
          <p:nvPr>
            <p:ph type="sldNum" sz="quarter" idx="5"/>
          </p:nvPr>
        </p:nvSpPr>
        <p:spPr/>
        <p:txBody>
          <a:bodyPr/>
          <a:lstStyle/>
          <a:p>
            <a:fld id="{A83212CC-85C5-420E-ABFE-BF6D8BE18378}" type="slidenum">
              <a:rPr lang="en-US" smtClean="0"/>
              <a:t>22</a:t>
            </a:fld>
            <a:endParaRPr lang="en-US"/>
          </a:p>
        </p:txBody>
      </p:sp>
    </p:spTree>
    <p:extLst>
      <p:ext uri="{BB962C8B-B14F-4D97-AF65-F5344CB8AC3E}">
        <p14:creationId xmlns:p14="http://schemas.microsoft.com/office/powerpoint/2010/main" val="421031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Equipped with facts</a:t>
            </a:r>
          </a:p>
          <a:p>
            <a:r>
              <a:rPr lang="en-US" dirty="0"/>
              <a:t>Prepared to intervene</a:t>
            </a:r>
          </a:p>
          <a:p>
            <a:r>
              <a:rPr lang="en-US" dirty="0"/>
              <a:t>Cultivate culture of belonging</a:t>
            </a:r>
          </a:p>
        </p:txBody>
      </p:sp>
      <p:sp>
        <p:nvSpPr>
          <p:cNvPr id="4" name="Slide Number Placeholder 3"/>
          <p:cNvSpPr>
            <a:spLocks noGrp="1"/>
          </p:cNvSpPr>
          <p:nvPr>
            <p:ph type="sldNum" sz="quarter" idx="10"/>
          </p:nvPr>
        </p:nvSpPr>
        <p:spPr/>
        <p:txBody>
          <a:bodyPr/>
          <a:lstStyle/>
          <a:p>
            <a:fld id="{A83212CC-85C5-420E-ABFE-BF6D8BE18378}" type="slidenum">
              <a:rPr lang="en-US" smtClean="0"/>
              <a:t>23</a:t>
            </a:fld>
            <a:endParaRPr lang="en-US"/>
          </a:p>
        </p:txBody>
      </p:sp>
    </p:spTree>
    <p:extLst>
      <p:ext uri="{BB962C8B-B14F-4D97-AF65-F5344CB8AC3E}">
        <p14:creationId xmlns:p14="http://schemas.microsoft.com/office/powerpoint/2010/main" val="4188732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Pandemics are traumatizing and trigger trauma for all of us</a:t>
            </a:r>
          </a:p>
          <a:p>
            <a:endParaRPr lang="en-US" dirty="0"/>
          </a:p>
          <a:p>
            <a:r>
              <a:rPr lang="en-US" dirty="0"/>
              <a:t>Whether we live anxiety or obsessive compulsive behaviors, we might be anxious, paranoid, etc. </a:t>
            </a:r>
          </a:p>
          <a:p>
            <a:endParaRPr lang="en-US" dirty="0"/>
          </a:p>
          <a:p>
            <a:r>
              <a:rPr lang="en-US" dirty="0"/>
              <a:t>Understand Triggers, Avoid blaming and shaming;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83212CC-85C5-420E-ABFE-BF6D8BE18378}" type="slidenum">
              <a:rPr lang="en-US" smtClean="0"/>
              <a:t>24</a:t>
            </a:fld>
            <a:endParaRPr lang="en-US"/>
          </a:p>
        </p:txBody>
      </p:sp>
    </p:spTree>
    <p:extLst>
      <p:ext uri="{BB962C8B-B14F-4D97-AF65-F5344CB8AC3E}">
        <p14:creationId xmlns:p14="http://schemas.microsoft.com/office/powerpoint/2010/main" val="80774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“coded” language</a:t>
            </a:r>
          </a:p>
          <a:p>
            <a:endParaRPr lang="en-US" dirty="0"/>
          </a:p>
          <a:p>
            <a:r>
              <a:rPr lang="en-US" dirty="0"/>
              <a:t>More for some means less for others… this is a time for us to take care of one another and those that need </a:t>
            </a:r>
          </a:p>
          <a:p>
            <a:endParaRPr lang="en-US" dirty="0"/>
          </a:p>
          <a:p>
            <a:r>
              <a:rPr lang="en-US" dirty="0"/>
              <a:t>People who live check to check can only afford so many groceries a week. They cannot stock up. They can only purchase enough for that week at any given time. Shelves will be restocked. Don’t FEED the FEAR</a:t>
            </a:r>
          </a:p>
          <a:p>
            <a:endParaRPr lang="en-US" dirty="0"/>
          </a:p>
          <a:p>
            <a:endParaRPr lang="en-US" dirty="0"/>
          </a:p>
          <a:p>
            <a:r>
              <a:rPr lang="en-US" dirty="0"/>
              <a:t>What you should do, however, is make some preparations. That means having basic essentials on hand such as food, medicine, and cleaning supplies. </a:t>
            </a:r>
            <a:r>
              <a:rPr lang="en-US" b="1" dirty="0"/>
              <a:t>Being prepared does not mean stockpiling or hoarding</a:t>
            </a:r>
            <a:r>
              <a:rPr lang="en-US" dirty="0"/>
              <a:t>. While the CDC states that people should have sufficient quantities of household items and groceries in the event that they need to stay home "for a period of time," the </a:t>
            </a:r>
            <a:r>
              <a:rPr lang="en-US" dirty="0">
                <a:hlinkClick r:id="rId3"/>
              </a:rPr>
              <a:t>U.S. Department of Homeland Security</a:t>
            </a:r>
            <a:r>
              <a:rPr lang="en-US" dirty="0"/>
              <a:t> is recommending not more than two weeks' worth of supplies.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inherently about equity – Racial Justice is Economic Justice –There’s a whole Psychology around this – the real world crisis around panic buying and surge pricing… where some folks are spending $800 for a case of Purell and other folks don’t have essential items like TP, food, baby formula, diapers, and folks who can’t benefit from them have surgical masks and our health care providers and first responders don’t. The </a:t>
            </a:r>
            <a:r>
              <a:rPr lang="en-US" dirty="0" err="1"/>
              <a:t>goverrnnent</a:t>
            </a:r>
            <a:r>
              <a:rPr lang="en-US" dirty="0"/>
              <a:t> stockpiles – individuals need only to stock up</a:t>
            </a:r>
          </a:p>
          <a:p>
            <a:endParaRPr lang="en-US" dirty="0"/>
          </a:p>
          <a:p>
            <a:r>
              <a:rPr lang="en-US" dirty="0"/>
              <a:t>Stock up but do not Stock Pile – it takes a way form those who need it most – there is a real difference between panic buying and disaster preparation - we are exhibiting compulsive behaviors… experts say its because we have the need to do something – to feel a sense of control  - Well 2 things we can do we can control every hour of every day - washing our hands and checking ourselves for racist and unjust behaviors. </a:t>
            </a:r>
          </a:p>
          <a:p>
            <a:endParaRPr lang="en-US" dirty="0"/>
          </a:p>
          <a:p>
            <a:r>
              <a:rPr lang="en-US" dirty="0"/>
              <a:t>And lastly – I want to make one note about the public health concept of social distancing… I’m a general semanticist. Words influence behavior. What we actually mean with this concept is PHYSICAL Distancing. This is important because We want you to stay socially connected- in solidarity and with sensitivity – for yourself and others. Be gentle, Have patience</a:t>
            </a:r>
          </a:p>
        </p:txBody>
      </p:sp>
      <p:sp>
        <p:nvSpPr>
          <p:cNvPr id="4" name="Slide Number Placeholder 3"/>
          <p:cNvSpPr>
            <a:spLocks noGrp="1"/>
          </p:cNvSpPr>
          <p:nvPr>
            <p:ph type="sldNum" sz="quarter" idx="10"/>
          </p:nvPr>
        </p:nvSpPr>
        <p:spPr/>
        <p:txBody>
          <a:bodyPr/>
          <a:lstStyle/>
          <a:p>
            <a:fld id="{A83212CC-85C5-420E-ABFE-BF6D8BE18378}" type="slidenum">
              <a:rPr lang="en-US" smtClean="0"/>
              <a:t>25</a:t>
            </a:fld>
            <a:endParaRPr lang="en-US"/>
          </a:p>
        </p:txBody>
      </p:sp>
    </p:spTree>
    <p:extLst>
      <p:ext uri="{BB962C8B-B14F-4D97-AF65-F5344CB8AC3E}">
        <p14:creationId xmlns:p14="http://schemas.microsoft.com/office/powerpoint/2010/main" val="133493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spread to 141 other countries as of today</a:t>
            </a:r>
          </a:p>
        </p:txBody>
      </p:sp>
      <p:sp>
        <p:nvSpPr>
          <p:cNvPr id="4" name="Slide Number Placeholder 3"/>
          <p:cNvSpPr>
            <a:spLocks noGrp="1"/>
          </p:cNvSpPr>
          <p:nvPr>
            <p:ph type="sldNum" sz="quarter" idx="10"/>
          </p:nvPr>
        </p:nvSpPr>
        <p:spPr/>
        <p:txBody>
          <a:bodyPr/>
          <a:lstStyle/>
          <a:p>
            <a:fld id="{A83212CC-85C5-420E-ABFE-BF6D8BE18378}" type="slidenum">
              <a:rPr lang="en-US" smtClean="0"/>
              <a:t>3</a:t>
            </a:fld>
            <a:endParaRPr lang="en-US"/>
          </a:p>
        </p:txBody>
      </p:sp>
    </p:spTree>
    <p:extLst>
      <p:ext uri="{BB962C8B-B14F-4D97-AF65-F5344CB8AC3E}">
        <p14:creationId xmlns:p14="http://schemas.microsoft.com/office/powerpoint/2010/main" val="55400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lens in mind – what can the Arts Community do to contribute to the stability, health and wellness of your community during this time? How can you support one another</a:t>
            </a:r>
          </a:p>
          <a:p>
            <a:endParaRPr lang="en-US" dirty="0"/>
          </a:p>
          <a:p>
            <a:r>
              <a:rPr lang="en-US" dirty="0"/>
              <a:t>Stay connected, TALK with others via phone, text, direct message, social media, watch parties, zoom circles , google duo, skype, facetime,  Or OLD SCHOOL – from the front stoop, through windows, across yards and streets</a:t>
            </a:r>
          </a:p>
          <a:p>
            <a:endParaRPr lang="en-US" dirty="0"/>
          </a:p>
          <a:p>
            <a:r>
              <a:rPr lang="en-US" dirty="0"/>
              <a:t>Encourage people to CREATE, sing, write, paint, sketch, build, repair, dream, plan, play. And Rest. Enjoy the down time. Be grateful</a:t>
            </a:r>
          </a:p>
          <a:p>
            <a:endParaRPr lang="en-US" dirty="0"/>
          </a:p>
          <a:p>
            <a:r>
              <a:rPr lang="en-US" dirty="0"/>
              <a:t>We can take care of ourselves and take care of others. That’s what we can do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 I want to make one note about the public health concept of social distancing… I’m a general semanticist. Words influence behavior. What we actually mean with this concept is PHYSICAL Distancing. This is important because We want you to stay socially connected- in solidarity and with sensitivity – for yourself and others. Be gentle, Have patience. Spread love</a:t>
            </a:r>
          </a:p>
          <a:p>
            <a:endParaRPr lang="en-US" dirty="0"/>
          </a:p>
        </p:txBody>
      </p:sp>
      <p:sp>
        <p:nvSpPr>
          <p:cNvPr id="4" name="Slide Number Placeholder 3"/>
          <p:cNvSpPr>
            <a:spLocks noGrp="1"/>
          </p:cNvSpPr>
          <p:nvPr>
            <p:ph type="sldNum" sz="quarter" idx="10"/>
          </p:nvPr>
        </p:nvSpPr>
        <p:spPr/>
        <p:txBody>
          <a:bodyPr/>
          <a:lstStyle/>
          <a:p>
            <a:fld id="{A83212CC-85C5-420E-ABFE-BF6D8BE18378}" type="slidenum">
              <a:rPr lang="en-US" smtClean="0"/>
              <a:t>26</a:t>
            </a:fld>
            <a:endParaRPr lang="en-US"/>
          </a:p>
        </p:txBody>
      </p:sp>
    </p:spTree>
    <p:extLst>
      <p:ext uri="{BB962C8B-B14F-4D97-AF65-F5344CB8AC3E}">
        <p14:creationId xmlns:p14="http://schemas.microsoft.com/office/powerpoint/2010/main" val="669419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212CC-85C5-420E-ABFE-BF6D8BE18378}" type="slidenum">
              <a:rPr lang="en-US" smtClean="0"/>
              <a:t>27</a:t>
            </a:fld>
            <a:endParaRPr lang="en-US"/>
          </a:p>
        </p:txBody>
      </p:sp>
    </p:spTree>
    <p:extLst>
      <p:ext uri="{BB962C8B-B14F-4D97-AF65-F5344CB8AC3E}">
        <p14:creationId xmlns:p14="http://schemas.microsoft.com/office/powerpoint/2010/main" val="53443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212CC-85C5-420E-ABFE-BF6D8BE18378}" type="slidenum">
              <a:rPr lang="en-US" smtClean="0"/>
              <a:t>28</a:t>
            </a:fld>
            <a:endParaRPr lang="en-US"/>
          </a:p>
        </p:txBody>
      </p:sp>
    </p:spTree>
    <p:extLst>
      <p:ext uri="{BB962C8B-B14F-4D97-AF65-F5344CB8AC3E}">
        <p14:creationId xmlns:p14="http://schemas.microsoft.com/office/powerpoint/2010/main" val="310757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3212CC-85C5-420E-ABFE-BF6D8BE18378}" type="slidenum">
              <a:rPr lang="en-US" smtClean="0"/>
              <a:t>4</a:t>
            </a:fld>
            <a:endParaRPr lang="en-US"/>
          </a:p>
        </p:txBody>
      </p:sp>
    </p:spTree>
    <p:extLst>
      <p:ext uri="{BB962C8B-B14F-4D97-AF65-F5344CB8AC3E}">
        <p14:creationId xmlns:p14="http://schemas.microsoft.com/office/powerpoint/2010/main" val="124796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to person is considered the primarily mode of transmission</a:t>
            </a:r>
          </a:p>
        </p:txBody>
      </p:sp>
      <p:sp>
        <p:nvSpPr>
          <p:cNvPr id="4" name="Slide Number Placeholder 3"/>
          <p:cNvSpPr>
            <a:spLocks noGrp="1"/>
          </p:cNvSpPr>
          <p:nvPr>
            <p:ph type="sldNum" sz="quarter" idx="5"/>
          </p:nvPr>
        </p:nvSpPr>
        <p:spPr/>
        <p:txBody>
          <a:bodyPr/>
          <a:lstStyle/>
          <a:p>
            <a:fld id="{A83212CC-85C5-420E-ABFE-BF6D8BE18378}" type="slidenum">
              <a:rPr lang="en-US" smtClean="0"/>
              <a:t>5</a:t>
            </a:fld>
            <a:endParaRPr lang="en-US"/>
          </a:p>
        </p:txBody>
      </p:sp>
    </p:spTree>
    <p:extLst>
      <p:ext uri="{BB962C8B-B14F-4D97-AF65-F5344CB8AC3E}">
        <p14:creationId xmlns:p14="http://schemas.microsoft.com/office/powerpoint/2010/main" val="62872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Symptoms of 2019-nCoV may be similar to the flu. Preliminary information suggests that older adults and people with underlying health conditions may be at increased risk for severe complications from this virus. Symptoms are</a:t>
            </a:r>
            <a:endParaRPr lang="en-US" dirty="0"/>
          </a:p>
        </p:txBody>
      </p:sp>
      <p:sp>
        <p:nvSpPr>
          <p:cNvPr id="4" name="Slide Number Placeholder 3"/>
          <p:cNvSpPr>
            <a:spLocks noGrp="1"/>
          </p:cNvSpPr>
          <p:nvPr>
            <p:ph type="sldNum" sz="quarter" idx="5"/>
          </p:nvPr>
        </p:nvSpPr>
        <p:spPr/>
        <p:txBody>
          <a:bodyPr/>
          <a:lstStyle/>
          <a:p>
            <a:fld id="{A83212CC-85C5-420E-ABFE-BF6D8BE18378}" type="slidenum">
              <a:rPr lang="en-US" smtClean="0"/>
              <a:t>6</a:t>
            </a:fld>
            <a:endParaRPr lang="en-US"/>
          </a:p>
        </p:txBody>
      </p:sp>
    </p:spTree>
    <p:extLst>
      <p:ext uri="{BB962C8B-B14F-4D97-AF65-F5344CB8AC3E}">
        <p14:creationId xmlns:p14="http://schemas.microsoft.com/office/powerpoint/2010/main" val="104490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restaurants and bars</a:t>
            </a:r>
          </a:p>
        </p:txBody>
      </p:sp>
      <p:sp>
        <p:nvSpPr>
          <p:cNvPr id="4" name="Slide Number Placeholder 3"/>
          <p:cNvSpPr>
            <a:spLocks noGrp="1"/>
          </p:cNvSpPr>
          <p:nvPr>
            <p:ph type="sldNum" sz="quarter" idx="10"/>
          </p:nvPr>
        </p:nvSpPr>
        <p:spPr/>
        <p:txBody>
          <a:bodyPr/>
          <a:lstStyle/>
          <a:p>
            <a:fld id="{A83212CC-85C5-420E-ABFE-BF6D8BE18378}" type="slidenum">
              <a:rPr lang="en-US" smtClean="0"/>
              <a:t>11</a:t>
            </a:fld>
            <a:endParaRPr lang="en-US"/>
          </a:p>
        </p:txBody>
      </p:sp>
    </p:spTree>
    <p:extLst>
      <p:ext uri="{BB962C8B-B14F-4D97-AF65-F5344CB8AC3E}">
        <p14:creationId xmlns:p14="http://schemas.microsoft.com/office/powerpoint/2010/main" val="296507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China, Iran, Italy, Japan, and South Korea are areas with widespread transmission as of February 28</a:t>
            </a:r>
            <a:r>
              <a:rPr lang="en-US" baseline="30000" dirty="0"/>
              <a:t>th</a:t>
            </a:r>
            <a:r>
              <a:rPr lang="en-US" dirty="0"/>
              <a:t>, 2020</a:t>
            </a:r>
            <a:endParaRPr lang="en-US" sz="18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This seems a little outdated at this point?… We know there has been widespread community transmission so **Isn’t ANYONE/EVERYONE AT RISK OF ACQUIRING IT?</a:t>
            </a:r>
          </a:p>
        </p:txBody>
      </p:sp>
      <p:sp>
        <p:nvSpPr>
          <p:cNvPr id="4" name="Slide Number Placeholder 3"/>
          <p:cNvSpPr>
            <a:spLocks noGrp="1"/>
          </p:cNvSpPr>
          <p:nvPr>
            <p:ph type="sldNum" sz="quarter" idx="5"/>
          </p:nvPr>
        </p:nvSpPr>
        <p:spPr/>
        <p:txBody>
          <a:bodyPr/>
          <a:lstStyle/>
          <a:p>
            <a:fld id="{A83212CC-85C5-420E-ABFE-BF6D8BE18378}" type="slidenum">
              <a:rPr lang="en-US" smtClean="0"/>
              <a:t>12</a:t>
            </a:fld>
            <a:endParaRPr lang="en-US"/>
          </a:p>
        </p:txBody>
      </p:sp>
    </p:spTree>
    <p:extLst>
      <p:ext uri="{BB962C8B-B14F-4D97-AF65-F5344CB8AC3E}">
        <p14:creationId xmlns:p14="http://schemas.microsoft.com/office/powerpoint/2010/main" val="281327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wording of the question</a:t>
            </a:r>
          </a:p>
        </p:txBody>
      </p:sp>
      <p:sp>
        <p:nvSpPr>
          <p:cNvPr id="4" name="Slide Number Placeholder 3"/>
          <p:cNvSpPr>
            <a:spLocks noGrp="1"/>
          </p:cNvSpPr>
          <p:nvPr>
            <p:ph type="sldNum" sz="quarter" idx="10"/>
          </p:nvPr>
        </p:nvSpPr>
        <p:spPr/>
        <p:txBody>
          <a:bodyPr/>
          <a:lstStyle/>
          <a:p>
            <a:fld id="{A83212CC-85C5-420E-ABFE-BF6D8BE18378}" type="slidenum">
              <a:rPr lang="en-US" smtClean="0"/>
              <a:t>13</a:t>
            </a:fld>
            <a:endParaRPr lang="en-US"/>
          </a:p>
        </p:txBody>
      </p:sp>
    </p:spTree>
    <p:extLst>
      <p:ext uri="{BB962C8B-B14F-4D97-AF65-F5344CB8AC3E}">
        <p14:creationId xmlns:p14="http://schemas.microsoft.com/office/powerpoint/2010/main" val="307945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3212CC-85C5-420E-ABFE-BF6D8BE18378}" type="slidenum">
              <a:rPr lang="en-US" smtClean="0"/>
              <a:t>15</a:t>
            </a:fld>
            <a:endParaRPr lang="en-US"/>
          </a:p>
        </p:txBody>
      </p:sp>
    </p:spTree>
    <p:extLst>
      <p:ext uri="{BB962C8B-B14F-4D97-AF65-F5344CB8AC3E}">
        <p14:creationId xmlns:p14="http://schemas.microsoft.com/office/powerpoint/2010/main" val="315274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1B1A-718D-46DA-887E-E0CE6B271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3E836D-3B16-4C87-A04D-77629C355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CC51D4-8BF5-4F2A-A15A-2782A9D0EBA6}"/>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5" name="Footer Placeholder 4">
            <a:extLst>
              <a:ext uri="{FF2B5EF4-FFF2-40B4-BE49-F238E27FC236}">
                <a16:creationId xmlns:a16="http://schemas.microsoft.com/office/drawing/2014/main" id="{80AB480A-A138-4B8F-9A20-86E4A67AA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F91CC-D19A-4A1F-82D2-548D387C7AF4}"/>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129793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0F64-5404-4EA9-AD48-A16B9F6DF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DDB05-9BB8-42CD-9158-13ED518EA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90F3B-AAEC-4E1A-B738-25D94B5F6FD3}"/>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5" name="Footer Placeholder 4">
            <a:extLst>
              <a:ext uri="{FF2B5EF4-FFF2-40B4-BE49-F238E27FC236}">
                <a16:creationId xmlns:a16="http://schemas.microsoft.com/office/drawing/2014/main" id="{AC0C2BFB-7C75-48B6-A388-F1BAB74F2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0751D-1641-429B-958B-8CE09A77146C}"/>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175534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225FC-C8F9-4CC5-80C2-600753052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894DD0-4852-48B0-8504-C5B40E80D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C0A75-B484-4806-9F90-E88085F997D6}"/>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5" name="Footer Placeholder 4">
            <a:extLst>
              <a:ext uri="{FF2B5EF4-FFF2-40B4-BE49-F238E27FC236}">
                <a16:creationId xmlns:a16="http://schemas.microsoft.com/office/drawing/2014/main" id="{174D11D1-A7F0-4545-AB06-1C0481037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8720B-96A0-4856-89AC-950BD1BE9664}"/>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80757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4FF-DEE3-4444-87CF-21FBA4825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7F305-EDE4-49C9-98A4-6F40A82EA9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9072A-10AC-4460-96E9-CE128F2C67A8}"/>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5" name="Footer Placeholder 4">
            <a:extLst>
              <a:ext uri="{FF2B5EF4-FFF2-40B4-BE49-F238E27FC236}">
                <a16:creationId xmlns:a16="http://schemas.microsoft.com/office/drawing/2014/main" id="{7871CBB2-D6CB-4255-B758-153E62BE6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F666B-8D7D-4F2C-A178-4D431C617FE1}"/>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352483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C943-4A1D-4805-BA13-11D9E54DB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37A6F-0CBA-4CDD-BEAE-FE6F09620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A41B3-B1FD-4FAF-BF29-705F9E8EE739}"/>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5" name="Footer Placeholder 4">
            <a:extLst>
              <a:ext uri="{FF2B5EF4-FFF2-40B4-BE49-F238E27FC236}">
                <a16:creationId xmlns:a16="http://schemas.microsoft.com/office/drawing/2014/main" id="{98FEBF72-1C02-476F-BBFC-805C03589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58C7B-1471-48A7-B1FC-5A0EDE4D9D4E}"/>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52825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AF9C-2037-44D9-A0BF-D32FF9117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B6874-B8F4-4F09-8C98-9DAB86F712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CE2C0-4B75-475A-B126-CE60FC0D3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DC86C-2B25-4855-A8A8-A3B8C4871199}"/>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6" name="Footer Placeholder 5">
            <a:extLst>
              <a:ext uri="{FF2B5EF4-FFF2-40B4-BE49-F238E27FC236}">
                <a16:creationId xmlns:a16="http://schemas.microsoft.com/office/drawing/2014/main" id="{1C8AFBC7-FC01-4689-B86E-A3EC840EF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7C88C-CB9A-4B06-978C-B5633D65FDB3}"/>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4624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946E-D57A-44CD-9283-DCD538847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EE7C0-FB43-4AD2-A37F-71FFA6195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28D00D-0C10-4CAD-A517-4B7FB8FE5B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02CA91-88CB-432A-B608-80ADF3E1A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C2F2BC-5943-434F-AB0A-7CFF2E9D68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A1364-C4D8-489B-B317-F2B0B9ED3977}"/>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8" name="Footer Placeholder 7">
            <a:extLst>
              <a:ext uri="{FF2B5EF4-FFF2-40B4-BE49-F238E27FC236}">
                <a16:creationId xmlns:a16="http://schemas.microsoft.com/office/drawing/2014/main" id="{AC186EEE-7540-4F01-BCA9-E2AD46217D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05E3C2-0D41-4CA7-B4E2-59FD6B7D022E}"/>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140429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C7EA-8227-45A7-905B-8E7DFB07D6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CE877-01EA-455E-AAE7-41C52F6F08B0}"/>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4" name="Footer Placeholder 3">
            <a:extLst>
              <a:ext uri="{FF2B5EF4-FFF2-40B4-BE49-F238E27FC236}">
                <a16:creationId xmlns:a16="http://schemas.microsoft.com/office/drawing/2014/main" id="{ACC62776-8AB2-4332-9CFF-0DDF8E522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5FC1D-C201-4AE7-B2C5-DA032BABEF33}"/>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125651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5BBC4-C26D-4DFD-A27E-7B8AB5F74952}"/>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3" name="Footer Placeholder 2">
            <a:extLst>
              <a:ext uri="{FF2B5EF4-FFF2-40B4-BE49-F238E27FC236}">
                <a16:creationId xmlns:a16="http://schemas.microsoft.com/office/drawing/2014/main" id="{F4394458-D4BA-4EFB-BB93-B50EBB908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375FA0-827E-4AB4-A3FF-7F5FF8DB59BF}"/>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55916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5FA-9C74-41D5-AD20-3D13A436F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C775D-A488-42E5-903C-C66491045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7A6834-2CD6-4298-B6A3-C3A554A4E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670C9-2BDC-41EE-95F0-2F45C6211365}"/>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6" name="Footer Placeholder 5">
            <a:extLst>
              <a:ext uri="{FF2B5EF4-FFF2-40B4-BE49-F238E27FC236}">
                <a16:creationId xmlns:a16="http://schemas.microsoft.com/office/drawing/2014/main" id="{C2D2FC00-2CA0-4714-AA6A-8A134C55A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25F5B-EA69-4319-88A1-4984FCBFD06F}"/>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172336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FB06-4855-4516-92E4-756003314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1A77D-3E74-479F-995C-1E7E60D94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8642B-CA87-4EDF-90C6-8744C0465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00B99-A3FB-49E7-8BB3-05904684E29D}"/>
              </a:ext>
            </a:extLst>
          </p:cNvPr>
          <p:cNvSpPr>
            <a:spLocks noGrp="1"/>
          </p:cNvSpPr>
          <p:nvPr>
            <p:ph type="dt" sz="half" idx="10"/>
          </p:nvPr>
        </p:nvSpPr>
        <p:spPr/>
        <p:txBody>
          <a:bodyPr/>
          <a:lstStyle/>
          <a:p>
            <a:fld id="{F97FFDE0-A06A-46A9-A142-4F7913BF139E}" type="datetimeFigureOut">
              <a:rPr lang="en-US" smtClean="0"/>
              <a:t>3/19/2020</a:t>
            </a:fld>
            <a:endParaRPr lang="en-US"/>
          </a:p>
        </p:txBody>
      </p:sp>
      <p:sp>
        <p:nvSpPr>
          <p:cNvPr id="6" name="Footer Placeholder 5">
            <a:extLst>
              <a:ext uri="{FF2B5EF4-FFF2-40B4-BE49-F238E27FC236}">
                <a16:creationId xmlns:a16="http://schemas.microsoft.com/office/drawing/2014/main" id="{79B497C1-8D51-4D00-8996-8E27BDF66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760F6-6640-4FBF-AF40-41272827F40F}"/>
              </a:ext>
            </a:extLst>
          </p:cNvPr>
          <p:cNvSpPr>
            <a:spLocks noGrp="1"/>
          </p:cNvSpPr>
          <p:nvPr>
            <p:ph type="sldNum" sz="quarter" idx="12"/>
          </p:nvPr>
        </p:nvSpPr>
        <p:spPr/>
        <p:txBody>
          <a:bodyPr/>
          <a:lstStyle/>
          <a:p>
            <a:fld id="{B35C4327-F8ED-4238-88D4-CDED39DA3E85}" type="slidenum">
              <a:rPr lang="en-US" smtClean="0"/>
              <a:t>‹#›</a:t>
            </a:fld>
            <a:endParaRPr lang="en-US"/>
          </a:p>
        </p:txBody>
      </p:sp>
    </p:spTree>
    <p:extLst>
      <p:ext uri="{BB962C8B-B14F-4D97-AF65-F5344CB8AC3E}">
        <p14:creationId xmlns:p14="http://schemas.microsoft.com/office/powerpoint/2010/main" val="327229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FCB67-0BD2-45BA-ACE1-BACCE6A3A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FA3BA6-BE88-4ABD-8D65-F8E9D35D4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86F6B-09CC-40F6-9F83-F9EE24C02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FFDE0-A06A-46A9-A142-4F7913BF139E}" type="datetimeFigureOut">
              <a:rPr lang="en-US" smtClean="0"/>
              <a:t>3/19/2020</a:t>
            </a:fld>
            <a:endParaRPr lang="en-US"/>
          </a:p>
        </p:txBody>
      </p:sp>
      <p:sp>
        <p:nvSpPr>
          <p:cNvPr id="5" name="Footer Placeholder 4">
            <a:extLst>
              <a:ext uri="{FF2B5EF4-FFF2-40B4-BE49-F238E27FC236}">
                <a16:creationId xmlns:a16="http://schemas.microsoft.com/office/drawing/2014/main" id="{6F3F4300-A159-4839-A364-17B5497F4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13E74A-AAC3-4CDC-9148-E06AA5E89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C4327-F8ED-4238-88D4-CDED39DA3E85}" type="slidenum">
              <a:rPr lang="en-US" smtClean="0"/>
              <a:t>‹#›</a:t>
            </a:fld>
            <a:endParaRPr lang="en-US"/>
          </a:p>
        </p:txBody>
      </p:sp>
    </p:spTree>
    <p:extLst>
      <p:ext uri="{BB962C8B-B14F-4D97-AF65-F5344CB8AC3E}">
        <p14:creationId xmlns:p14="http://schemas.microsoft.com/office/powerpoint/2010/main" val="1419390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68.svg"/><Relationship Id="rId4" Type="http://schemas.openxmlformats.org/officeDocument/2006/relationships/diagramData" Target="../diagrams/data6.xml"/><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ixabay.com/en/face-mask-breathing-mask-mask-98640/" TargetMode="Externa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6.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94.svg"/><Relationship Id="rId4" Type="http://schemas.openxmlformats.org/officeDocument/2006/relationships/diagramData" Target="../diagrams/data8.xml"/><Relationship Id="rId9" Type="http://schemas.openxmlformats.org/officeDocument/2006/relationships/image" Target="../media/image93.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98.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hyperlink" Target="http://www.cdc.gov/" TargetMode="External"/><Relationship Id="rId7"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mass.gov/orgs/department-of-public-health" TargetMode="External"/><Relationship Id="rId4" Type="http://schemas.openxmlformats.org/officeDocument/2006/relationships/hyperlink" Target="http://www.bph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hyperlink" Target="https://images.app.goo.gl/8uoxwiBb7AKrQ5tM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7.svg"/><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bphc.org/2019ncov" TargetMode="External"/><Relationship Id="rId7" Type="http://schemas.openxmlformats.org/officeDocument/2006/relationships/hyperlink" Target="https://massculturalcouncil.org/blog/an-update-to-our-response-to-covid-1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mass.gov/guides/information-on-the-outbreak-of-2019-novel-coronavirus-2019-ncov" TargetMode="External"/><Relationship Id="rId5" Type="http://schemas.openxmlformats.org/officeDocument/2006/relationships/hyperlink" Target="https://www.cdc.gov/media/releases/2020/p0121-novel-coronavirus-travel-case.html" TargetMode="External"/><Relationship Id="rId4" Type="http://schemas.openxmlformats.org/officeDocument/2006/relationships/hyperlink" Target="https://www.cdc.gov/coronavirus/2019-ncov/index.htm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3C88-CCE2-440F-9740-EEFCC7C81B54}"/>
              </a:ext>
            </a:extLst>
          </p:cNvPr>
          <p:cNvSpPr>
            <a:spLocks noGrp="1"/>
          </p:cNvSpPr>
          <p:nvPr>
            <p:ph type="ctrTitle"/>
          </p:nvPr>
        </p:nvSpPr>
        <p:spPr>
          <a:xfrm>
            <a:off x="901690" y="405575"/>
            <a:ext cx="6430414" cy="1371600"/>
          </a:xfrm>
        </p:spPr>
        <p:txBody>
          <a:bodyPr anchor="ctr">
            <a:normAutofit/>
          </a:bodyPr>
          <a:lstStyle/>
          <a:p>
            <a:pPr algn="l"/>
            <a:r>
              <a:rPr lang="en-US" sz="4000" dirty="0"/>
              <a:t>The 2019 Novel Coronavirus</a:t>
            </a:r>
          </a:p>
        </p:txBody>
      </p:sp>
      <p:sp>
        <p:nvSpPr>
          <p:cNvPr id="3" name="Subtitle 2">
            <a:extLst>
              <a:ext uri="{FF2B5EF4-FFF2-40B4-BE49-F238E27FC236}">
                <a16:creationId xmlns:a16="http://schemas.microsoft.com/office/drawing/2014/main" id="{1E01681E-3A61-4B6A-B8FB-B7085B654BAB}"/>
              </a:ext>
            </a:extLst>
          </p:cNvPr>
          <p:cNvSpPr>
            <a:spLocks noGrp="1"/>
          </p:cNvSpPr>
          <p:nvPr>
            <p:ph type="subTitle" idx="1"/>
          </p:nvPr>
        </p:nvSpPr>
        <p:spPr>
          <a:xfrm>
            <a:off x="7186863" y="498698"/>
            <a:ext cx="4459544" cy="1185353"/>
          </a:xfrm>
        </p:spPr>
        <p:txBody>
          <a:bodyPr anchor="ctr">
            <a:normAutofit/>
          </a:bodyPr>
          <a:lstStyle/>
          <a:p>
            <a:pPr algn="l"/>
            <a:r>
              <a:rPr lang="en-US" sz="1800" dirty="0"/>
              <a:t>With Staff of  the </a:t>
            </a:r>
          </a:p>
          <a:p>
            <a:pPr algn="l"/>
            <a:r>
              <a:rPr lang="en-US" dirty="0"/>
              <a:t>Boston Public Health Commission</a:t>
            </a:r>
          </a:p>
        </p:txBody>
      </p:sp>
      <p:pic>
        <p:nvPicPr>
          <p:cNvPr id="9" name="Picture 8">
            <a:extLst>
              <a:ext uri="{FF2B5EF4-FFF2-40B4-BE49-F238E27FC236}">
                <a16:creationId xmlns:a16="http://schemas.microsoft.com/office/drawing/2014/main" id="{CED51F7D-488C-45F0-B0C1-42111619E400}"/>
              </a:ext>
            </a:extLst>
          </p:cNvPr>
          <p:cNvPicPr>
            <a:picLocks noChangeAspect="1"/>
          </p:cNvPicPr>
          <p:nvPr/>
        </p:nvPicPr>
        <p:blipFill rotWithShape="1">
          <a:blip r:embed="rId2">
            <a:extLst>
              <a:ext uri="{28A0092B-C50C-407E-A947-70E740481C1C}">
                <a14:useLocalDpi xmlns:a14="http://schemas.microsoft.com/office/drawing/2010/main" val="0"/>
              </a:ext>
            </a:extLst>
          </a:blip>
          <a:srcRect r="15619" b="1"/>
          <a:stretch/>
        </p:blipFill>
        <p:spPr>
          <a:xfrm>
            <a:off x="661515" y="2054776"/>
            <a:ext cx="11097349" cy="3649497"/>
          </a:xfrm>
          <a:prstGeom prst="rect">
            <a:avLst/>
          </a:prstGeom>
        </p:spPr>
      </p:pic>
      <p:pic>
        <p:nvPicPr>
          <p:cNvPr id="20" name="Picture 19">
            <a:extLst>
              <a:ext uri="{FF2B5EF4-FFF2-40B4-BE49-F238E27FC236}">
                <a16:creationId xmlns:a16="http://schemas.microsoft.com/office/drawing/2014/main" id="{C92E6F12-4879-4FA2-A211-5BABF69B1BFE}"/>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1329830" y="5888751"/>
            <a:ext cx="858068" cy="935198"/>
          </a:xfrm>
          <a:prstGeom prst="rect">
            <a:avLst/>
          </a:prstGeom>
        </p:spPr>
      </p:pic>
    </p:spTree>
    <p:extLst>
      <p:ext uri="{BB962C8B-B14F-4D97-AF65-F5344CB8AC3E}">
        <p14:creationId xmlns:p14="http://schemas.microsoft.com/office/powerpoint/2010/main" val="277415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0F38-EE18-4335-9247-81ADCEAE0621}"/>
              </a:ext>
            </a:extLst>
          </p:cNvPr>
          <p:cNvSpPr>
            <a:spLocks noGrp="1"/>
          </p:cNvSpPr>
          <p:nvPr>
            <p:ph type="title"/>
          </p:nvPr>
        </p:nvSpPr>
        <p:spPr/>
        <p:txBody>
          <a:bodyPr/>
          <a:lstStyle/>
          <a:p>
            <a:r>
              <a:rPr lang="en-US" dirty="0"/>
              <a:t>Goals of Social Distancing</a:t>
            </a:r>
          </a:p>
        </p:txBody>
      </p:sp>
      <p:sp>
        <p:nvSpPr>
          <p:cNvPr id="3" name="Content Placeholder 2">
            <a:extLst>
              <a:ext uri="{FF2B5EF4-FFF2-40B4-BE49-F238E27FC236}">
                <a16:creationId xmlns:a16="http://schemas.microsoft.com/office/drawing/2014/main" id="{863BE8E5-1093-4BE3-9C97-189AB960A87C}"/>
              </a:ext>
            </a:extLst>
          </p:cNvPr>
          <p:cNvSpPr>
            <a:spLocks noGrp="1"/>
          </p:cNvSpPr>
          <p:nvPr>
            <p:ph idx="1"/>
          </p:nvPr>
        </p:nvSpPr>
        <p:spPr/>
        <p:txBody>
          <a:bodyPr/>
          <a:lstStyle/>
          <a:p>
            <a:pPr lvl="1"/>
            <a:r>
              <a:rPr lang="en-US" sz="3200" dirty="0"/>
              <a:t>To reduce opportunities for disease transmission,</a:t>
            </a:r>
          </a:p>
          <a:p>
            <a:pPr lvl="1"/>
            <a:endParaRPr lang="en-US" sz="3200" dirty="0"/>
          </a:p>
          <a:p>
            <a:pPr lvl="1"/>
            <a:r>
              <a:rPr lang="en-US" sz="3200" dirty="0"/>
              <a:t>To reduce the chance of infection among high-risk populations, and </a:t>
            </a:r>
          </a:p>
          <a:p>
            <a:pPr lvl="1"/>
            <a:endParaRPr lang="en-US" sz="3200" dirty="0"/>
          </a:p>
          <a:p>
            <a:pPr lvl="1"/>
            <a:r>
              <a:rPr lang="en-US" sz="3200" dirty="0"/>
              <a:t>To reduce the burden on health care systems and workers.</a:t>
            </a:r>
          </a:p>
          <a:p>
            <a:pPr marL="0" indent="0">
              <a:buNone/>
            </a:pPr>
            <a:endParaRPr lang="en-US" dirty="0"/>
          </a:p>
        </p:txBody>
      </p:sp>
      <p:pic>
        <p:nvPicPr>
          <p:cNvPr id="5" name="Picture 4">
            <a:extLst>
              <a:ext uri="{FF2B5EF4-FFF2-40B4-BE49-F238E27FC236}">
                <a16:creationId xmlns:a16="http://schemas.microsoft.com/office/drawing/2014/main" id="{5FA648B9-D590-485D-8CA9-D1B80FD62C4E}"/>
              </a:ext>
            </a:extLst>
          </p:cNvPr>
          <p:cNvPicPr>
            <a:picLocks noChangeAspect="1"/>
          </p:cNvPicPr>
          <p:nvPr/>
        </p:nvPicPr>
        <p:blipFill rotWithShape="1">
          <a:blip r:embed="rId2">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343388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484F-7C2C-45A1-9388-66738D144679}"/>
              </a:ext>
            </a:extLst>
          </p:cNvPr>
          <p:cNvSpPr>
            <a:spLocks noGrp="1"/>
          </p:cNvSpPr>
          <p:nvPr>
            <p:ph type="title"/>
          </p:nvPr>
        </p:nvSpPr>
        <p:spPr>
          <a:xfrm>
            <a:off x="838200" y="620392"/>
            <a:ext cx="3374136" cy="5504688"/>
          </a:xfrm>
        </p:spPr>
        <p:txBody>
          <a:bodyPr>
            <a:normAutofit/>
          </a:bodyPr>
          <a:lstStyle/>
          <a:p>
            <a:r>
              <a:rPr lang="en-US" dirty="0"/>
              <a:t>Steps for Social Distancing</a:t>
            </a:r>
            <a:br>
              <a:rPr lang="en-US" sz="3400" b="1" dirty="0"/>
            </a:br>
            <a:br>
              <a:rPr lang="en-US" sz="3400" dirty="0"/>
            </a:br>
            <a:endParaRPr lang="en-US" sz="3400" dirty="0"/>
          </a:p>
        </p:txBody>
      </p:sp>
      <p:pic>
        <p:nvPicPr>
          <p:cNvPr id="5" name="Picture 4">
            <a:extLst>
              <a:ext uri="{FF2B5EF4-FFF2-40B4-BE49-F238E27FC236}">
                <a16:creationId xmlns:a16="http://schemas.microsoft.com/office/drawing/2014/main" id="{FAEF3C7D-A081-4089-AD2C-A1015BCBE186}"/>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graphicFrame>
        <p:nvGraphicFramePr>
          <p:cNvPr id="7" name="Content Placeholder 2">
            <a:extLst>
              <a:ext uri="{FF2B5EF4-FFF2-40B4-BE49-F238E27FC236}">
                <a16:creationId xmlns:a16="http://schemas.microsoft.com/office/drawing/2014/main" id="{45AC89D8-BAED-4F97-8158-F3F4F98E4A16}"/>
              </a:ext>
            </a:extLst>
          </p:cNvPr>
          <p:cNvGraphicFramePr>
            <a:graphicFrameLocks noGrp="1"/>
          </p:cNvGraphicFramePr>
          <p:nvPr>
            <p:ph idx="1"/>
            <p:extLst>
              <p:ext uri="{D42A27DB-BD31-4B8C-83A1-F6EECF244321}">
                <p14:modId xmlns:p14="http://schemas.microsoft.com/office/powerpoint/2010/main" val="3718726918"/>
              </p:ext>
            </p:extLst>
          </p:nvPr>
        </p:nvGraphicFramePr>
        <p:xfrm>
          <a:off x="3788319" y="595325"/>
          <a:ext cx="7322704" cy="5780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Diagonal Corners Rounded 5">
            <a:extLst>
              <a:ext uri="{FF2B5EF4-FFF2-40B4-BE49-F238E27FC236}">
                <a16:creationId xmlns:a16="http://schemas.microsoft.com/office/drawing/2014/main" id="{CA14CEAF-8758-493C-808F-71B4B5E1DEF7}"/>
              </a:ext>
            </a:extLst>
          </p:cNvPr>
          <p:cNvSpPr/>
          <p:nvPr/>
        </p:nvSpPr>
        <p:spPr>
          <a:xfrm>
            <a:off x="7175902" y="3709486"/>
            <a:ext cx="1098000" cy="109800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pic>
        <p:nvPicPr>
          <p:cNvPr id="4" name="Graphic 3" descr="Fork and knife">
            <a:extLst>
              <a:ext uri="{FF2B5EF4-FFF2-40B4-BE49-F238E27FC236}">
                <a16:creationId xmlns:a16="http://schemas.microsoft.com/office/drawing/2014/main" id="{7EE07AF3-EF6C-4C2C-A103-08F7E649B6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76443" y="3938175"/>
            <a:ext cx="696918" cy="696918"/>
          </a:xfrm>
          <a:prstGeom prst="rect">
            <a:avLst/>
          </a:prstGeom>
        </p:spPr>
      </p:pic>
      <p:sp>
        <p:nvSpPr>
          <p:cNvPr id="8" name="TextBox 7">
            <a:extLst>
              <a:ext uri="{FF2B5EF4-FFF2-40B4-BE49-F238E27FC236}">
                <a16:creationId xmlns:a16="http://schemas.microsoft.com/office/drawing/2014/main" id="{18263E7A-FE6E-4B8B-AF0B-3F77D765EDC0}"/>
              </a:ext>
            </a:extLst>
          </p:cNvPr>
          <p:cNvSpPr txBox="1"/>
          <p:nvPr/>
        </p:nvSpPr>
        <p:spPr>
          <a:xfrm>
            <a:off x="6952130" y="4983795"/>
            <a:ext cx="1775011" cy="954107"/>
          </a:xfrm>
          <a:prstGeom prst="rect">
            <a:avLst/>
          </a:prstGeom>
          <a:noFill/>
        </p:spPr>
        <p:txBody>
          <a:bodyPr wrap="square" rtlCol="0">
            <a:spAutoFit/>
          </a:bodyPr>
          <a:lstStyle/>
          <a:p>
            <a:pPr algn="ctr"/>
            <a:r>
              <a:rPr lang="en-US" sz="1400" cap="all" dirty="0">
                <a:solidFill>
                  <a:srgbClr val="44546A">
                    <a:hueOff val="0"/>
                    <a:satOff val="0"/>
                    <a:lumOff val="0"/>
                    <a:alphaOff val="0"/>
                  </a:srgbClr>
                </a:solidFill>
                <a:latin typeface="Calibri" panose="020F0502020204030204"/>
              </a:rPr>
              <a:t>Restaurants and eateries restricted to take out and Delivery only</a:t>
            </a:r>
          </a:p>
        </p:txBody>
      </p:sp>
    </p:spTree>
    <p:extLst>
      <p:ext uri="{BB962C8B-B14F-4D97-AF65-F5344CB8AC3E}">
        <p14:creationId xmlns:p14="http://schemas.microsoft.com/office/powerpoint/2010/main" val="34129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C59A-382A-4CF9-9D7F-69A573AF08F3}"/>
              </a:ext>
            </a:extLst>
          </p:cNvPr>
          <p:cNvSpPr>
            <a:spLocks noGrp="1"/>
          </p:cNvSpPr>
          <p:nvPr>
            <p:ph type="title"/>
          </p:nvPr>
        </p:nvSpPr>
        <p:spPr>
          <a:xfrm>
            <a:off x="838200" y="365125"/>
            <a:ext cx="10515600" cy="1325563"/>
          </a:xfrm>
        </p:spPr>
        <p:txBody>
          <a:bodyPr>
            <a:normAutofit/>
          </a:bodyPr>
          <a:lstStyle/>
          <a:p>
            <a:pPr algn="ctr"/>
            <a:r>
              <a:rPr lang="en-US" dirty="0"/>
              <a:t>Who is at risk of acquiring COVID-19?</a:t>
            </a:r>
          </a:p>
        </p:txBody>
      </p:sp>
      <p:pic>
        <p:nvPicPr>
          <p:cNvPr id="4" name="Picture 3">
            <a:extLst>
              <a:ext uri="{FF2B5EF4-FFF2-40B4-BE49-F238E27FC236}">
                <a16:creationId xmlns:a16="http://schemas.microsoft.com/office/drawing/2014/main" id="{6BBA5ED4-5CFF-4302-841D-B4C84031E4CD}"/>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graphicFrame>
        <p:nvGraphicFramePr>
          <p:cNvPr id="6" name="Content Placeholder 2">
            <a:extLst>
              <a:ext uri="{FF2B5EF4-FFF2-40B4-BE49-F238E27FC236}">
                <a16:creationId xmlns:a16="http://schemas.microsoft.com/office/drawing/2014/main" id="{2E800149-63C4-404B-A9BE-F6397DD6952C}"/>
              </a:ext>
            </a:extLst>
          </p:cNvPr>
          <p:cNvGraphicFramePr>
            <a:graphicFrameLocks noGrp="1"/>
          </p:cNvGraphicFramePr>
          <p:nvPr>
            <p:ph idx="1"/>
            <p:extLst>
              <p:ext uri="{D42A27DB-BD31-4B8C-83A1-F6EECF244321}">
                <p14:modId xmlns:p14="http://schemas.microsoft.com/office/powerpoint/2010/main" val="2384676479"/>
              </p:ext>
            </p:extLst>
          </p:nvPr>
        </p:nvGraphicFramePr>
        <p:xfrm>
          <a:off x="642310" y="1831030"/>
          <a:ext cx="11103267"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Diagonal Corners Rounded 4">
            <a:extLst>
              <a:ext uri="{FF2B5EF4-FFF2-40B4-BE49-F238E27FC236}">
                <a16:creationId xmlns:a16="http://schemas.microsoft.com/office/drawing/2014/main" id="{838A64A7-CCF7-479F-8822-8601B69C59A9}"/>
              </a:ext>
            </a:extLst>
          </p:cNvPr>
          <p:cNvSpPr/>
          <p:nvPr/>
        </p:nvSpPr>
        <p:spPr>
          <a:xfrm>
            <a:off x="8691510" y="2087229"/>
            <a:ext cx="2196000" cy="2196000"/>
          </a:xfrm>
          <a:prstGeom prst="round2DiagRect">
            <a:avLst>
              <a:gd name="adj1" fmla="val 29727"/>
              <a:gd name="adj2" fmla="val 0"/>
            </a:avLst>
          </a:prstGeom>
        </p:spPr>
        <p:style>
          <a:lnRef idx="0">
            <a:schemeClr val="dk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7" name="Picture 6">
            <a:extLst>
              <a:ext uri="{FF2B5EF4-FFF2-40B4-BE49-F238E27FC236}">
                <a16:creationId xmlns:a16="http://schemas.microsoft.com/office/drawing/2014/main" id="{59F75C8E-BBD1-4F39-AD24-6E0820F319CE}"/>
              </a:ext>
            </a:extLst>
          </p:cNvPr>
          <p:cNvPicPr>
            <a:picLocks noChangeAspect="1"/>
          </p:cNvPicPr>
          <p:nvPr/>
        </p:nvPicPr>
        <p:blipFill>
          <a:blip r:embed="rId9"/>
          <a:stretch>
            <a:fillRect/>
          </a:stretch>
        </p:blipFill>
        <p:spPr>
          <a:xfrm>
            <a:off x="9305365" y="2658091"/>
            <a:ext cx="1085756" cy="1171209"/>
          </a:xfrm>
          <a:prstGeom prst="rect">
            <a:avLst/>
          </a:prstGeom>
          <a:noFill/>
        </p:spPr>
      </p:pic>
      <p:sp>
        <p:nvSpPr>
          <p:cNvPr id="8" name="TextBox 7">
            <a:extLst>
              <a:ext uri="{FF2B5EF4-FFF2-40B4-BE49-F238E27FC236}">
                <a16:creationId xmlns:a16="http://schemas.microsoft.com/office/drawing/2014/main" id="{D4877884-0A4A-486B-B874-B605E5EE402A}"/>
              </a:ext>
            </a:extLst>
          </p:cNvPr>
          <p:cNvSpPr txBox="1"/>
          <p:nvPr/>
        </p:nvSpPr>
        <p:spPr>
          <a:xfrm>
            <a:off x="8678212" y="4635442"/>
            <a:ext cx="2529049" cy="784830"/>
          </a:xfrm>
          <a:prstGeom prst="rect">
            <a:avLst/>
          </a:prstGeom>
          <a:noFill/>
        </p:spPr>
        <p:txBody>
          <a:bodyPr wrap="square" rtlCol="0">
            <a:spAutoFit/>
          </a:bodyPr>
          <a:lstStyle/>
          <a:p>
            <a:r>
              <a:rPr lang="en-US" sz="1500" cap="all" dirty="0">
                <a:solidFill>
                  <a:prstClr val="black">
                    <a:hueOff val="0"/>
                    <a:satOff val="0"/>
                    <a:lumOff val="0"/>
                    <a:alphaOff val="0"/>
                  </a:prstClr>
                </a:solidFill>
                <a:latin typeface="Calibri" panose="020F0502020204030204"/>
              </a:rPr>
              <a:t>Emergency  Responders and other healthcare</a:t>
            </a:r>
          </a:p>
          <a:p>
            <a:r>
              <a:rPr lang="en-US" sz="1500" cap="all" dirty="0">
                <a:solidFill>
                  <a:prstClr val="black">
                    <a:hueOff val="0"/>
                    <a:satOff val="0"/>
                    <a:lumOff val="0"/>
                    <a:alphaOff val="0"/>
                  </a:prstClr>
                </a:solidFill>
                <a:latin typeface="Calibri" panose="020F0502020204030204"/>
              </a:rPr>
              <a:t>professionals </a:t>
            </a:r>
          </a:p>
        </p:txBody>
      </p:sp>
    </p:spTree>
    <p:extLst>
      <p:ext uri="{BB962C8B-B14F-4D97-AF65-F5344CB8AC3E}">
        <p14:creationId xmlns:p14="http://schemas.microsoft.com/office/powerpoint/2010/main" val="164061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0EC6-2670-40A2-B4D6-F9872DE5FE1A}"/>
              </a:ext>
            </a:extLst>
          </p:cNvPr>
          <p:cNvSpPr>
            <a:spLocks noGrp="1"/>
          </p:cNvSpPr>
          <p:nvPr>
            <p:ph type="title"/>
          </p:nvPr>
        </p:nvSpPr>
        <p:spPr>
          <a:xfrm>
            <a:off x="538843" y="624567"/>
            <a:ext cx="3766457" cy="3089835"/>
          </a:xfrm>
        </p:spPr>
        <p:txBody>
          <a:bodyPr>
            <a:normAutofit fontScale="90000"/>
          </a:bodyPr>
          <a:lstStyle/>
          <a:p>
            <a:r>
              <a:rPr lang="en-US" dirty="0"/>
              <a:t>Who Should use Face Masks to protect against COVID-19?</a:t>
            </a:r>
          </a:p>
        </p:txBody>
      </p:sp>
      <p:sp>
        <p:nvSpPr>
          <p:cNvPr id="3" name="Content Placeholder 2">
            <a:extLst>
              <a:ext uri="{FF2B5EF4-FFF2-40B4-BE49-F238E27FC236}">
                <a16:creationId xmlns:a16="http://schemas.microsoft.com/office/drawing/2014/main" id="{B97F7F62-519E-4BCC-8245-9201D8F0AD1C}"/>
              </a:ext>
            </a:extLst>
          </p:cNvPr>
          <p:cNvSpPr>
            <a:spLocks noGrp="1"/>
          </p:cNvSpPr>
          <p:nvPr>
            <p:ph idx="1"/>
          </p:nvPr>
        </p:nvSpPr>
        <p:spPr>
          <a:xfrm>
            <a:off x="5029200" y="624567"/>
            <a:ext cx="6660224" cy="5970285"/>
          </a:xfrm>
        </p:spPr>
        <p:txBody>
          <a:bodyPr anchor="ctr">
            <a:normAutofit/>
          </a:bodyPr>
          <a:lstStyle/>
          <a:p>
            <a:r>
              <a:rPr lang="en-US" dirty="0"/>
              <a:t>Healthy individuals do not need to wear facemasks </a:t>
            </a:r>
          </a:p>
          <a:p>
            <a:r>
              <a:rPr lang="en-US" dirty="0"/>
              <a:t>People who may need to use facemasks include:</a:t>
            </a:r>
          </a:p>
          <a:p>
            <a:pPr lvl="1"/>
            <a:r>
              <a:rPr lang="en-US" sz="2800" dirty="0"/>
              <a:t>People with suspected or confirmed COVID-19 infection who have respiratory symptoms</a:t>
            </a:r>
          </a:p>
          <a:p>
            <a:pPr lvl="1"/>
            <a:r>
              <a:rPr lang="en-US" sz="2800" dirty="0"/>
              <a:t>Relatives or caregivers of people with suspected or confirmed COVID-19 infection</a:t>
            </a:r>
          </a:p>
          <a:p>
            <a:pPr lvl="1"/>
            <a:r>
              <a:rPr lang="en-US" sz="2800" dirty="0"/>
              <a:t>Healthcare workers entering a hospital room where people with suspected or confirmed COVID-19 are being     treated</a:t>
            </a:r>
          </a:p>
          <a:p>
            <a:endParaRPr lang="en-US" sz="2400" dirty="0"/>
          </a:p>
        </p:txBody>
      </p:sp>
      <p:pic>
        <p:nvPicPr>
          <p:cNvPr id="4" name="Picture 3">
            <a:extLst>
              <a:ext uri="{FF2B5EF4-FFF2-40B4-BE49-F238E27FC236}">
                <a16:creationId xmlns:a16="http://schemas.microsoft.com/office/drawing/2014/main" id="{36723818-78E9-4F48-83D9-4510E79C084E}"/>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pic>
        <p:nvPicPr>
          <p:cNvPr id="6" name="Picture 5">
            <a:extLst>
              <a:ext uri="{FF2B5EF4-FFF2-40B4-BE49-F238E27FC236}">
                <a16:creationId xmlns:a16="http://schemas.microsoft.com/office/drawing/2014/main" id="{628AE838-AE64-472B-8990-156240AF3F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42785" y="3714402"/>
            <a:ext cx="2358572" cy="2358572"/>
          </a:xfrm>
          <a:prstGeom prst="rect">
            <a:avLst/>
          </a:prstGeom>
        </p:spPr>
      </p:pic>
    </p:spTree>
    <p:extLst>
      <p:ext uri="{BB962C8B-B14F-4D97-AF65-F5344CB8AC3E}">
        <p14:creationId xmlns:p14="http://schemas.microsoft.com/office/powerpoint/2010/main" val="266927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10BD-4FBD-496B-A703-6E62C1D89EE3}"/>
              </a:ext>
            </a:extLst>
          </p:cNvPr>
          <p:cNvSpPr>
            <a:spLocks noGrp="1"/>
          </p:cNvSpPr>
          <p:nvPr>
            <p:ph type="title"/>
          </p:nvPr>
        </p:nvSpPr>
        <p:spPr>
          <a:xfrm>
            <a:off x="838200" y="624568"/>
            <a:ext cx="3766457" cy="5412920"/>
          </a:xfrm>
        </p:spPr>
        <p:txBody>
          <a:bodyPr>
            <a:normAutofit/>
          </a:bodyPr>
          <a:lstStyle/>
          <a:p>
            <a:r>
              <a:rPr lang="en-US" dirty="0"/>
              <a:t>What can travelers do to protect themselves and others?</a:t>
            </a:r>
          </a:p>
        </p:txBody>
      </p:sp>
      <p:sp>
        <p:nvSpPr>
          <p:cNvPr id="3" name="Content Placeholder 2">
            <a:extLst>
              <a:ext uri="{FF2B5EF4-FFF2-40B4-BE49-F238E27FC236}">
                <a16:creationId xmlns:a16="http://schemas.microsoft.com/office/drawing/2014/main" id="{AF59D99C-B3C7-4249-942C-91EA1FD8564E}"/>
              </a:ext>
            </a:extLst>
          </p:cNvPr>
          <p:cNvSpPr>
            <a:spLocks noGrp="1"/>
          </p:cNvSpPr>
          <p:nvPr>
            <p:ph idx="1"/>
          </p:nvPr>
        </p:nvSpPr>
        <p:spPr>
          <a:xfrm>
            <a:off x="4778478" y="297688"/>
            <a:ext cx="6690978" cy="6066680"/>
          </a:xfrm>
        </p:spPr>
        <p:txBody>
          <a:bodyPr anchor="ctr">
            <a:normAutofit/>
          </a:bodyPr>
          <a:lstStyle/>
          <a:p>
            <a:r>
              <a:rPr lang="en-US" sz="3200" dirty="0"/>
              <a:t>The U.S. State Department issued a travel advisory recommending Americans </a:t>
            </a:r>
            <a:r>
              <a:rPr lang="en-US" sz="3200" b="1" dirty="0"/>
              <a:t>reconsider travel abroad</a:t>
            </a:r>
            <a:r>
              <a:rPr lang="en-US" sz="3200" dirty="0"/>
              <a:t>.</a:t>
            </a:r>
          </a:p>
          <a:p>
            <a:pPr marL="0" indent="0">
              <a:buNone/>
            </a:pPr>
            <a:endParaRPr lang="en-US" sz="3200" dirty="0"/>
          </a:p>
          <a:p>
            <a:pPr lvl="1"/>
            <a:r>
              <a:rPr lang="en-US" sz="2800" dirty="0"/>
              <a:t>Many areas throughout the world are now experiencing COVID-19 outbreaks and taking action that may limit traveler mobility, including quarantines and border restrictions.</a:t>
            </a:r>
          </a:p>
          <a:p>
            <a:pPr marL="457200" lvl="1" indent="0">
              <a:buNone/>
            </a:pPr>
            <a:endParaRPr lang="en-US" sz="2800" dirty="0"/>
          </a:p>
          <a:p>
            <a:pPr lvl="1"/>
            <a:r>
              <a:rPr lang="en-US" sz="2800" dirty="0"/>
              <a:t>Even countries, jurisdictions, or areas where cases have not been reported may restrict travel without notice.</a:t>
            </a:r>
            <a:endParaRPr lang="en-US" dirty="0"/>
          </a:p>
        </p:txBody>
      </p:sp>
      <p:pic>
        <p:nvPicPr>
          <p:cNvPr id="7" name="Picture 6">
            <a:extLst>
              <a:ext uri="{FF2B5EF4-FFF2-40B4-BE49-F238E27FC236}">
                <a16:creationId xmlns:a16="http://schemas.microsoft.com/office/drawing/2014/main" id="{8B56BE70-E249-4583-953A-FEF4B22A7A61}"/>
              </a:ext>
            </a:extLst>
          </p:cNvPr>
          <p:cNvPicPr>
            <a:picLocks noChangeAspect="1"/>
          </p:cNvPicPr>
          <p:nvPr/>
        </p:nvPicPr>
        <p:blipFill rotWithShape="1">
          <a:blip r:embed="rId2">
            <a:extLst>
              <a:ext uri="{28A0092B-C50C-407E-A947-70E740481C1C}">
                <a14:useLocalDpi xmlns:a14="http://schemas.microsoft.com/office/drawing/2010/main" val="0"/>
              </a:ext>
            </a:extLst>
          </a:blip>
          <a:srcRect l="21613" t="13999" r="18391" b="17304"/>
          <a:stretch/>
        </p:blipFill>
        <p:spPr>
          <a:xfrm>
            <a:off x="10862110" y="5756050"/>
            <a:ext cx="858068" cy="935198"/>
          </a:xfrm>
          <a:prstGeom prst="rect">
            <a:avLst/>
          </a:prstGeom>
        </p:spPr>
      </p:pic>
      <p:pic>
        <p:nvPicPr>
          <p:cNvPr id="6" name="Graphic 5" descr="Airplane">
            <a:extLst>
              <a:ext uri="{FF2B5EF4-FFF2-40B4-BE49-F238E27FC236}">
                <a16:creationId xmlns:a16="http://schemas.microsoft.com/office/drawing/2014/main" id="{1EE5E786-A2B5-4552-B13D-ABECE5370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950689">
            <a:off x="2721428" y="5123088"/>
            <a:ext cx="914400" cy="914400"/>
          </a:xfrm>
          <a:prstGeom prst="rect">
            <a:avLst/>
          </a:prstGeom>
        </p:spPr>
      </p:pic>
    </p:spTree>
    <p:extLst>
      <p:ext uri="{BB962C8B-B14F-4D97-AF65-F5344CB8AC3E}">
        <p14:creationId xmlns:p14="http://schemas.microsoft.com/office/powerpoint/2010/main" val="40954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765F-6DEA-4086-84B2-4B7605883810}"/>
              </a:ext>
            </a:extLst>
          </p:cNvPr>
          <p:cNvSpPr>
            <a:spLocks noGrp="1"/>
          </p:cNvSpPr>
          <p:nvPr>
            <p:ph type="title"/>
          </p:nvPr>
        </p:nvSpPr>
        <p:spPr>
          <a:xfrm>
            <a:off x="838200" y="624568"/>
            <a:ext cx="3766457" cy="4226832"/>
          </a:xfrm>
        </p:spPr>
        <p:txBody>
          <a:bodyPr>
            <a:normAutofit/>
          </a:bodyPr>
          <a:lstStyle/>
          <a:p>
            <a:r>
              <a:rPr lang="en-US" sz="4800" dirty="0"/>
              <a:t>Talk to your Healthcare Provider if…</a:t>
            </a:r>
            <a:endParaRPr lang="en-US" dirty="0"/>
          </a:p>
        </p:txBody>
      </p:sp>
      <p:sp>
        <p:nvSpPr>
          <p:cNvPr id="3" name="Content Placeholder 2">
            <a:extLst>
              <a:ext uri="{FF2B5EF4-FFF2-40B4-BE49-F238E27FC236}">
                <a16:creationId xmlns:a16="http://schemas.microsoft.com/office/drawing/2014/main" id="{ED85E83B-C3F1-4B1E-9996-B61D49D1A5C9}"/>
              </a:ext>
            </a:extLst>
          </p:cNvPr>
          <p:cNvSpPr>
            <a:spLocks noGrp="1"/>
          </p:cNvSpPr>
          <p:nvPr>
            <p:ph idx="1"/>
          </p:nvPr>
        </p:nvSpPr>
        <p:spPr>
          <a:xfrm>
            <a:off x="4604657" y="624567"/>
            <a:ext cx="7140921" cy="5970285"/>
          </a:xfrm>
        </p:spPr>
        <p:txBody>
          <a:bodyPr vert="horz" lIns="91440" tIns="45720" rIns="91440" bIns="45720" rtlCol="0" anchor="ctr">
            <a:normAutofit/>
          </a:bodyPr>
          <a:lstStyle/>
          <a:p>
            <a:r>
              <a:rPr lang="en-US" dirty="0"/>
              <a:t>If you have symptoms consistent with COVID-19 virus and have traveled to an area with widespread transmission of COVID-19 in the past 14 days</a:t>
            </a:r>
          </a:p>
          <a:p>
            <a:r>
              <a:rPr lang="en-US" dirty="0"/>
              <a:t>If you experience symptoms and have been in contact with someone who has tested positive for COVID-19 infection in the past 14 days</a:t>
            </a:r>
          </a:p>
          <a:p>
            <a:pPr marL="0" indent="0">
              <a:buNone/>
            </a:pPr>
            <a:endParaRPr lang="en-US" dirty="0"/>
          </a:p>
          <a:p>
            <a:pPr marL="0" indent="0">
              <a:buNone/>
            </a:pPr>
            <a:r>
              <a:rPr lang="en-US" dirty="0"/>
              <a:t>Healthcare providers will get detailed travel and contact history from patients with fever and acute respiratory illness to determine if patient needs to be tested for COVID-19.</a:t>
            </a:r>
          </a:p>
          <a:p>
            <a:endParaRPr lang="en-US" sz="2400" dirty="0"/>
          </a:p>
        </p:txBody>
      </p:sp>
      <p:pic>
        <p:nvPicPr>
          <p:cNvPr id="4" name="Picture 3">
            <a:extLst>
              <a:ext uri="{FF2B5EF4-FFF2-40B4-BE49-F238E27FC236}">
                <a16:creationId xmlns:a16="http://schemas.microsoft.com/office/drawing/2014/main" id="{A95277E3-40E7-42B5-A30C-2F5FFCA845C6}"/>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pic>
        <p:nvPicPr>
          <p:cNvPr id="6" name="Graphic 5" descr="Doctor">
            <a:extLst>
              <a:ext uri="{FF2B5EF4-FFF2-40B4-BE49-F238E27FC236}">
                <a16:creationId xmlns:a16="http://schemas.microsoft.com/office/drawing/2014/main" id="{2A9FE2DD-F1C8-46E5-9B99-3B673D587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8399" y="4244072"/>
            <a:ext cx="1214655" cy="1214655"/>
          </a:xfrm>
          <a:prstGeom prst="rect">
            <a:avLst/>
          </a:prstGeom>
        </p:spPr>
      </p:pic>
      <p:pic>
        <p:nvPicPr>
          <p:cNvPr id="8" name="Graphic 7" descr="Speaker Phone">
            <a:extLst>
              <a:ext uri="{FF2B5EF4-FFF2-40B4-BE49-F238E27FC236}">
                <a16:creationId xmlns:a16="http://schemas.microsoft.com/office/drawing/2014/main" id="{7BB58108-F1EC-4533-BE8E-5D8E460B05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472" y="4244071"/>
            <a:ext cx="1214655" cy="1214655"/>
          </a:xfrm>
          <a:prstGeom prst="rect">
            <a:avLst/>
          </a:prstGeom>
        </p:spPr>
      </p:pic>
    </p:spTree>
    <p:extLst>
      <p:ext uri="{BB962C8B-B14F-4D97-AF65-F5344CB8AC3E}">
        <p14:creationId xmlns:p14="http://schemas.microsoft.com/office/powerpoint/2010/main" val="284261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B433-F5B1-4174-AD26-3F14DE56393A}"/>
              </a:ext>
            </a:extLst>
          </p:cNvPr>
          <p:cNvSpPr>
            <a:spLocks noGrp="1"/>
          </p:cNvSpPr>
          <p:nvPr>
            <p:ph type="title"/>
          </p:nvPr>
        </p:nvSpPr>
        <p:spPr>
          <a:xfrm>
            <a:off x="838200" y="395330"/>
            <a:ext cx="10515600" cy="1325563"/>
          </a:xfrm>
        </p:spPr>
        <p:txBody>
          <a:bodyPr>
            <a:normAutofit/>
          </a:bodyPr>
          <a:lstStyle/>
          <a:p>
            <a:r>
              <a:rPr lang="en-US" dirty="0"/>
              <a:t>People suspected to have COVID-19 should…</a:t>
            </a:r>
          </a:p>
        </p:txBody>
      </p:sp>
      <p:pic>
        <p:nvPicPr>
          <p:cNvPr id="4" name="Picture 3">
            <a:extLst>
              <a:ext uri="{FF2B5EF4-FFF2-40B4-BE49-F238E27FC236}">
                <a16:creationId xmlns:a16="http://schemas.microsoft.com/office/drawing/2014/main" id="{20F78639-8007-44B4-844A-F277F0A3527E}"/>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graphicFrame>
        <p:nvGraphicFramePr>
          <p:cNvPr id="6" name="Content Placeholder 2">
            <a:extLst>
              <a:ext uri="{FF2B5EF4-FFF2-40B4-BE49-F238E27FC236}">
                <a16:creationId xmlns:a16="http://schemas.microsoft.com/office/drawing/2014/main" id="{E9DF855B-511E-437B-A3B6-5FFD52B87F12}"/>
              </a:ext>
            </a:extLst>
          </p:cNvPr>
          <p:cNvGraphicFramePr>
            <a:graphicFrameLocks noGrp="1"/>
          </p:cNvGraphicFramePr>
          <p:nvPr>
            <p:ph idx="1"/>
            <p:extLst>
              <p:ext uri="{D42A27DB-BD31-4B8C-83A1-F6EECF244321}">
                <p14:modId xmlns:p14="http://schemas.microsoft.com/office/powerpoint/2010/main" val="4164278415"/>
              </p:ext>
            </p:extLst>
          </p:nvPr>
        </p:nvGraphicFramePr>
        <p:xfrm>
          <a:off x="800944" y="151460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Radioactive sign">
            <a:extLst>
              <a:ext uri="{FF2B5EF4-FFF2-40B4-BE49-F238E27FC236}">
                <a16:creationId xmlns:a16="http://schemas.microsoft.com/office/drawing/2014/main" id="{242A7FD5-B956-4715-A27F-6E18283E03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3284" y="4929921"/>
            <a:ext cx="914400" cy="914400"/>
          </a:xfrm>
          <a:prstGeom prst="rect">
            <a:avLst/>
          </a:prstGeom>
        </p:spPr>
      </p:pic>
      <p:sp>
        <p:nvSpPr>
          <p:cNvPr id="9" name="TextBox 8">
            <a:extLst>
              <a:ext uri="{FF2B5EF4-FFF2-40B4-BE49-F238E27FC236}">
                <a16:creationId xmlns:a16="http://schemas.microsoft.com/office/drawing/2014/main" id="{35E6FA89-A390-46B2-9F8C-4FE46B220B0B}"/>
              </a:ext>
            </a:extLst>
          </p:cNvPr>
          <p:cNvSpPr txBox="1"/>
          <p:nvPr/>
        </p:nvSpPr>
        <p:spPr>
          <a:xfrm>
            <a:off x="3817684" y="5202455"/>
            <a:ext cx="6205417" cy="369332"/>
          </a:xfrm>
          <a:prstGeom prst="rect">
            <a:avLst/>
          </a:prstGeom>
          <a:noFill/>
        </p:spPr>
        <p:txBody>
          <a:bodyPr wrap="none" rtlCol="0">
            <a:spAutoFit/>
          </a:bodyPr>
          <a:lstStyle/>
          <a:p>
            <a:r>
              <a:rPr lang="en-US" dirty="0"/>
              <a:t>Disinfect and sanitize high touch surfaces and objects frequently</a:t>
            </a:r>
          </a:p>
        </p:txBody>
      </p:sp>
    </p:spTree>
    <p:extLst>
      <p:ext uri="{BB962C8B-B14F-4D97-AF65-F5344CB8AC3E}">
        <p14:creationId xmlns:p14="http://schemas.microsoft.com/office/powerpoint/2010/main" val="266285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BC4F-41D3-4771-B9E5-60EB43B55691}"/>
              </a:ext>
            </a:extLst>
          </p:cNvPr>
          <p:cNvSpPr>
            <a:spLocks noGrp="1"/>
          </p:cNvSpPr>
          <p:nvPr>
            <p:ph type="title"/>
          </p:nvPr>
        </p:nvSpPr>
        <p:spPr>
          <a:xfrm>
            <a:off x="960100" y="978102"/>
            <a:ext cx="10588434" cy="1062644"/>
          </a:xfrm>
        </p:spPr>
        <p:txBody>
          <a:bodyPr anchor="b">
            <a:normAutofit/>
          </a:bodyPr>
          <a:lstStyle/>
          <a:p>
            <a:r>
              <a:rPr lang="en-US"/>
              <a:t>How is COVID-19 treated?</a:t>
            </a:r>
          </a:p>
        </p:txBody>
      </p:sp>
      <p:cxnSp>
        <p:nvCxnSpPr>
          <p:cNvPr id="46" name="Straight Connector 4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1" name="Graphic 40" descr="Hospital First Aid">
            <a:extLst>
              <a:ext uri="{FF2B5EF4-FFF2-40B4-BE49-F238E27FC236}">
                <a16:creationId xmlns:a16="http://schemas.microsoft.com/office/drawing/2014/main" id="{F9A46F1F-ECA6-4A86-9828-53A338E47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759" y="2489329"/>
            <a:ext cx="2928114" cy="2928114"/>
          </a:xfrm>
          <a:prstGeom prst="rect">
            <a:avLst/>
          </a:prstGeom>
        </p:spPr>
      </p:pic>
      <p:sp>
        <p:nvSpPr>
          <p:cNvPr id="3" name="Content Placeholder 2">
            <a:extLst>
              <a:ext uri="{FF2B5EF4-FFF2-40B4-BE49-F238E27FC236}">
                <a16:creationId xmlns:a16="http://schemas.microsoft.com/office/drawing/2014/main" id="{C921C5BD-3C02-4C5D-BBA3-FF30E47E70B4}"/>
              </a:ext>
            </a:extLst>
          </p:cNvPr>
          <p:cNvSpPr>
            <a:spLocks noGrp="1"/>
          </p:cNvSpPr>
          <p:nvPr>
            <p:ph idx="1"/>
          </p:nvPr>
        </p:nvSpPr>
        <p:spPr>
          <a:xfrm>
            <a:off x="4955354" y="2400307"/>
            <a:ext cx="6282169" cy="3835390"/>
          </a:xfrm>
        </p:spPr>
        <p:txBody>
          <a:bodyPr>
            <a:normAutofit/>
          </a:bodyPr>
          <a:lstStyle/>
          <a:p>
            <a:r>
              <a:rPr lang="en-US" dirty="0"/>
              <a:t>There is </a:t>
            </a:r>
            <a:r>
              <a:rPr lang="en-US" b="1" dirty="0"/>
              <a:t>no</a:t>
            </a:r>
            <a:r>
              <a:rPr lang="en-US" dirty="0"/>
              <a:t> specific antiviral treatment </a:t>
            </a:r>
          </a:p>
          <a:p>
            <a:r>
              <a:rPr lang="en-US" dirty="0"/>
              <a:t>People infected with COVID-19 should receive supportive care and help to relieve symptoms </a:t>
            </a:r>
          </a:p>
          <a:p>
            <a:r>
              <a:rPr lang="en-US" dirty="0"/>
              <a:t>People who think they may have been exposed to COVID-19 should consult with a medical provider right away </a:t>
            </a:r>
          </a:p>
        </p:txBody>
      </p:sp>
      <p:pic>
        <p:nvPicPr>
          <p:cNvPr id="4" name="Picture 3">
            <a:extLst>
              <a:ext uri="{FF2B5EF4-FFF2-40B4-BE49-F238E27FC236}">
                <a16:creationId xmlns:a16="http://schemas.microsoft.com/office/drawing/2014/main" id="{F58AF1F9-C7D3-45CA-BCD2-B79DF6BCDAD0}"/>
              </a:ext>
            </a:extLst>
          </p:cNvPr>
          <p:cNvPicPr>
            <a:picLocks noChangeAspect="1"/>
          </p:cNvPicPr>
          <p:nvPr/>
        </p:nvPicPr>
        <p:blipFill rotWithShape="1">
          <a:blip r:embed="rId5">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3405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6906-AB03-8D4A-871C-875678B28B5E}"/>
              </a:ext>
            </a:extLst>
          </p:cNvPr>
          <p:cNvSpPr>
            <a:spLocks noGrp="1"/>
          </p:cNvSpPr>
          <p:nvPr>
            <p:ph type="title"/>
          </p:nvPr>
        </p:nvSpPr>
        <p:spPr/>
        <p:txBody>
          <a:bodyPr/>
          <a:lstStyle/>
          <a:p>
            <a:r>
              <a:rPr lang="en-US" dirty="0"/>
              <a:t>When to Stop Home Isolation</a:t>
            </a:r>
          </a:p>
        </p:txBody>
      </p:sp>
      <p:sp>
        <p:nvSpPr>
          <p:cNvPr id="3" name="Content Placeholder 2">
            <a:extLst>
              <a:ext uri="{FF2B5EF4-FFF2-40B4-BE49-F238E27FC236}">
                <a16:creationId xmlns:a16="http://schemas.microsoft.com/office/drawing/2014/main" id="{3DB23C85-B3C6-4B4C-B80E-3354CA86EAF4}"/>
              </a:ext>
            </a:extLst>
          </p:cNvPr>
          <p:cNvSpPr>
            <a:spLocks noGrp="1"/>
          </p:cNvSpPr>
          <p:nvPr>
            <p:ph idx="1"/>
          </p:nvPr>
        </p:nvSpPr>
        <p:spPr/>
        <p:txBody>
          <a:bodyPr>
            <a:normAutofit lnSpcReduction="10000"/>
          </a:bodyPr>
          <a:lstStyle/>
          <a:p>
            <a:pPr marL="0" indent="0">
              <a:buNone/>
            </a:pPr>
            <a:r>
              <a:rPr lang="en-US" dirty="0"/>
              <a:t>People</a:t>
            </a:r>
            <a:r>
              <a:rPr lang="en-US" b="1" dirty="0"/>
              <a:t> diagnosed with COVID-19 </a:t>
            </a:r>
            <a:r>
              <a:rPr lang="en-US" dirty="0"/>
              <a:t>will be assigned a Public Health Nurse who will help to monitor their health and determine when they can stop home isolation. </a:t>
            </a:r>
          </a:p>
          <a:p>
            <a:pPr marL="0" indent="0">
              <a:buNone/>
            </a:pPr>
            <a:endParaRPr lang="en-US" dirty="0"/>
          </a:p>
          <a:p>
            <a:pPr marL="0" indent="0">
              <a:buNone/>
            </a:pPr>
            <a:r>
              <a:rPr lang="en-US" dirty="0"/>
              <a:t>For people who suspect that they have COVID-19, and have chosen to self-isolate, CDC states you can stop home isolation if:</a:t>
            </a:r>
          </a:p>
          <a:p>
            <a:pPr lvl="1"/>
            <a:r>
              <a:rPr lang="en-US" dirty="0"/>
              <a:t>You have had no fever for at least 72 hours (without the use medicine that reduces fevers) AND</a:t>
            </a:r>
          </a:p>
          <a:p>
            <a:pPr lvl="1"/>
            <a:r>
              <a:rPr lang="en-US" dirty="0"/>
              <a:t>other symptoms have improved (i.e. cough or shortness of breath have improved) AND</a:t>
            </a:r>
          </a:p>
          <a:p>
            <a:pPr lvl="1"/>
            <a:r>
              <a:rPr lang="en-US" dirty="0"/>
              <a:t>at least 7 days have passed since your symptoms first appeared</a:t>
            </a:r>
          </a:p>
          <a:p>
            <a:endParaRPr lang="en-US" dirty="0"/>
          </a:p>
        </p:txBody>
      </p:sp>
    </p:spTree>
    <p:extLst>
      <p:ext uri="{BB962C8B-B14F-4D97-AF65-F5344CB8AC3E}">
        <p14:creationId xmlns:p14="http://schemas.microsoft.com/office/powerpoint/2010/main" val="429014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A624-F484-48B3-93AD-8483B8FA4F92}"/>
              </a:ext>
            </a:extLst>
          </p:cNvPr>
          <p:cNvSpPr>
            <a:spLocks noGrp="1"/>
          </p:cNvSpPr>
          <p:nvPr>
            <p:ph type="title"/>
          </p:nvPr>
        </p:nvSpPr>
        <p:spPr>
          <a:xfrm>
            <a:off x="1913468" y="365125"/>
            <a:ext cx="9440332" cy="1325563"/>
          </a:xfrm>
        </p:spPr>
        <p:txBody>
          <a:bodyPr vert="horz" lIns="91440" tIns="45720" rIns="91440" bIns="45720" rtlCol="0" anchor="ctr">
            <a:normAutofit/>
          </a:bodyPr>
          <a:lstStyle/>
          <a:p>
            <a:r>
              <a:rPr lang="en-US" sz="5400" b="1" kern="1200" dirty="0">
                <a:solidFill>
                  <a:schemeClr val="tx1"/>
                </a:solidFill>
                <a:latin typeface="+mj-lt"/>
                <a:ea typeface="+mj-ea"/>
                <a:cs typeface="+mj-cs"/>
              </a:rPr>
              <a:t>3 Impacts of a Pandemic</a:t>
            </a:r>
          </a:p>
        </p:txBody>
      </p:sp>
      <p:sp>
        <p:nvSpPr>
          <p:cNvPr id="17" name="Rectangle 10">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 name="Graphic 7" descr="Brain">
            <a:extLst>
              <a:ext uri="{FF2B5EF4-FFF2-40B4-BE49-F238E27FC236}">
                <a16:creationId xmlns:a16="http://schemas.microsoft.com/office/drawing/2014/main" id="{0833C1B4-F2EA-433D-8E86-20AEAB3FF9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4" name="Content Placeholder 3">
            <a:extLst>
              <a:ext uri="{FF2B5EF4-FFF2-40B4-BE49-F238E27FC236}">
                <a16:creationId xmlns:a16="http://schemas.microsoft.com/office/drawing/2014/main" id="{F321B1D5-C0D0-45A4-9851-35835A5CA76D}"/>
              </a:ext>
            </a:extLst>
          </p:cNvPr>
          <p:cNvSpPr>
            <a:spLocks noGrp="1"/>
          </p:cNvSpPr>
          <p:nvPr>
            <p:ph idx="1"/>
          </p:nvPr>
        </p:nvSpPr>
        <p:spPr>
          <a:xfrm>
            <a:off x="1913469" y="1690688"/>
            <a:ext cx="8829522" cy="4351338"/>
          </a:xfrm>
        </p:spPr>
        <p:txBody>
          <a:bodyPr vert="horz" lIns="91440" tIns="45720" rIns="91440" bIns="45720" rtlCol="0">
            <a:normAutofit/>
          </a:bodyPr>
          <a:lstStyle/>
          <a:p>
            <a:pPr marL="0" indent="0">
              <a:buNone/>
            </a:pPr>
            <a:endParaRPr lang="en-US" b="1" dirty="0"/>
          </a:p>
          <a:p>
            <a:r>
              <a:rPr lang="en-US" sz="3600" dirty="0"/>
              <a:t>Stigma, Xenophobia and Racism </a:t>
            </a:r>
          </a:p>
          <a:p>
            <a:endParaRPr lang="en-US" sz="3600" dirty="0"/>
          </a:p>
          <a:p>
            <a:r>
              <a:rPr lang="en-US" sz="3600" dirty="0"/>
              <a:t>Mental Health, Trauma and Addiction</a:t>
            </a:r>
          </a:p>
          <a:p>
            <a:endParaRPr lang="en-US" sz="3600" dirty="0"/>
          </a:p>
          <a:p>
            <a:r>
              <a:rPr lang="en-US" sz="3600" dirty="0"/>
              <a:t>Highest Burden on the “Most Vulnerable”</a:t>
            </a:r>
          </a:p>
        </p:txBody>
      </p:sp>
      <p:pic>
        <p:nvPicPr>
          <p:cNvPr id="31" name="Picture 30">
            <a:extLst>
              <a:ext uri="{FF2B5EF4-FFF2-40B4-BE49-F238E27FC236}">
                <a16:creationId xmlns:a16="http://schemas.microsoft.com/office/drawing/2014/main" id="{35F087A5-33E3-4F8B-9700-2BE7E21D5B1F}"/>
              </a:ext>
            </a:extLst>
          </p:cNvPr>
          <p:cNvPicPr>
            <a:picLocks noChangeAspect="1"/>
          </p:cNvPicPr>
          <p:nvPr/>
        </p:nvPicPr>
        <p:blipFill rotWithShape="1">
          <a:blip r:embed="rId5">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248467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96DD04-79BF-4768-8835-9BF53CC33D82}"/>
              </a:ext>
            </a:extLst>
          </p:cNvPr>
          <p:cNvSpPr>
            <a:spLocks noGrp="1"/>
          </p:cNvSpPr>
          <p:nvPr>
            <p:ph type="title"/>
          </p:nvPr>
        </p:nvSpPr>
        <p:spPr>
          <a:xfrm>
            <a:off x="863029" y="1012004"/>
            <a:ext cx="3416158" cy="4795408"/>
          </a:xfrm>
        </p:spPr>
        <p:txBody>
          <a:bodyPr>
            <a:normAutofit/>
          </a:bodyPr>
          <a:lstStyle/>
          <a:p>
            <a:r>
              <a:rPr lang="en-US">
                <a:solidFill>
                  <a:srgbClr val="FFFFFF"/>
                </a:solidFill>
              </a:rPr>
              <a:t>Learning Objectives</a:t>
            </a:r>
          </a:p>
        </p:txBody>
      </p:sp>
      <p:pic>
        <p:nvPicPr>
          <p:cNvPr id="7" name="Picture 6">
            <a:extLst>
              <a:ext uri="{FF2B5EF4-FFF2-40B4-BE49-F238E27FC236}">
                <a16:creationId xmlns:a16="http://schemas.microsoft.com/office/drawing/2014/main" id="{779C676F-9FAB-4304-A666-D1435F1618CF}"/>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1179031" y="5756194"/>
            <a:ext cx="858068" cy="935198"/>
          </a:xfrm>
          <a:prstGeom prst="rect">
            <a:avLst/>
          </a:prstGeom>
        </p:spPr>
      </p:pic>
      <p:graphicFrame>
        <p:nvGraphicFramePr>
          <p:cNvPr id="12" name="Content Placeholder 2">
            <a:extLst>
              <a:ext uri="{FF2B5EF4-FFF2-40B4-BE49-F238E27FC236}">
                <a16:creationId xmlns:a16="http://schemas.microsoft.com/office/drawing/2014/main" id="{EBFAE70D-21B4-40A7-8DB9-52713171A1DC}"/>
              </a:ext>
            </a:extLst>
          </p:cNvPr>
          <p:cNvGraphicFramePr>
            <a:graphicFrameLocks noGrp="1"/>
          </p:cNvGraphicFramePr>
          <p:nvPr>
            <p:ph idx="1"/>
            <p:extLst>
              <p:ext uri="{D42A27DB-BD31-4B8C-83A1-F6EECF244321}">
                <p14:modId xmlns:p14="http://schemas.microsoft.com/office/powerpoint/2010/main" val="1851352469"/>
              </p:ext>
            </p:extLst>
          </p:nvPr>
        </p:nvGraphicFramePr>
        <p:xfrm>
          <a:off x="5194300" y="470924"/>
          <a:ext cx="6513604" cy="562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9370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DE68A-F8ED-419E-88EB-83B7C825A55E}"/>
              </a:ext>
            </a:extLst>
          </p:cNvPr>
          <p:cNvSpPr/>
          <p:nvPr/>
        </p:nvSpPr>
        <p:spPr>
          <a:xfrm>
            <a:off x="874060" y="1559859"/>
            <a:ext cx="10636622" cy="4585871"/>
          </a:xfrm>
          <a:prstGeom prst="rect">
            <a:avLst/>
          </a:prstGeom>
        </p:spPr>
        <p:txBody>
          <a:bodyPr wrap="square">
            <a:spAutoFit/>
          </a:bodyPr>
          <a:lstStyle/>
          <a:p>
            <a:r>
              <a:rPr lang="en-US" sz="2400" b="1" dirty="0">
                <a:solidFill>
                  <a:srgbClr val="000000"/>
                </a:solidFill>
              </a:rPr>
              <a:t>Some groups of people who may be experiencing stigma right now because of COVID-19 include:</a:t>
            </a:r>
          </a:p>
          <a:p>
            <a:pPr lvl="3">
              <a:lnSpc>
                <a:spcPct val="150000"/>
              </a:lnSpc>
              <a:buFont typeface="Arial" panose="020B0604020202020204" pitchFamily="34" charset="0"/>
              <a:buChar char="•"/>
            </a:pPr>
            <a:r>
              <a:rPr lang="en-US" sz="2000" dirty="0">
                <a:solidFill>
                  <a:srgbClr val="000000"/>
                </a:solidFill>
              </a:rPr>
              <a:t>Persons of Asian descent and those perceived as Asian </a:t>
            </a:r>
          </a:p>
          <a:p>
            <a:pPr lvl="3">
              <a:lnSpc>
                <a:spcPct val="150000"/>
              </a:lnSpc>
              <a:buFont typeface="Arial" panose="020B0604020202020204" pitchFamily="34" charset="0"/>
              <a:buChar char="•"/>
            </a:pPr>
            <a:r>
              <a:rPr lang="en-US" sz="2000" dirty="0">
                <a:solidFill>
                  <a:srgbClr val="000000"/>
                </a:solidFill>
              </a:rPr>
              <a:t>People who have recently traveled</a:t>
            </a:r>
          </a:p>
          <a:p>
            <a:pPr lvl="3">
              <a:lnSpc>
                <a:spcPct val="150000"/>
              </a:lnSpc>
              <a:buFont typeface="Arial" panose="020B0604020202020204" pitchFamily="34" charset="0"/>
              <a:buChar char="•"/>
            </a:pPr>
            <a:r>
              <a:rPr lang="en-US" sz="2000" dirty="0">
                <a:solidFill>
                  <a:srgbClr val="000000"/>
                </a:solidFill>
              </a:rPr>
              <a:t>Emergency responders or healthcare professionals </a:t>
            </a:r>
          </a:p>
          <a:p>
            <a:pPr lvl="2">
              <a:buFont typeface="Arial" panose="020B0604020202020204" pitchFamily="34" charset="0"/>
              <a:buChar char="•"/>
            </a:pPr>
            <a:endParaRPr lang="en-US" sz="2000" dirty="0">
              <a:solidFill>
                <a:srgbClr val="000000"/>
              </a:solidFill>
            </a:endParaRPr>
          </a:p>
          <a:p>
            <a:r>
              <a:rPr lang="en-US" sz="2400" b="1" dirty="0">
                <a:solidFill>
                  <a:srgbClr val="000000"/>
                </a:solidFill>
              </a:rPr>
              <a:t>Stigma hurts everyone by creating fear or anger towards other people.</a:t>
            </a:r>
          </a:p>
          <a:p>
            <a:r>
              <a:rPr lang="en-US" sz="2000" b="1" dirty="0">
                <a:solidFill>
                  <a:srgbClr val="000000"/>
                </a:solidFill>
              </a:rPr>
              <a:t>Stigmatized groups may be subjected to:</a:t>
            </a:r>
          </a:p>
          <a:p>
            <a:pPr lvl="3">
              <a:lnSpc>
                <a:spcPct val="150000"/>
              </a:lnSpc>
              <a:buFont typeface="Arial" panose="020B0604020202020204" pitchFamily="34" charset="0"/>
              <a:buChar char="•"/>
            </a:pPr>
            <a:r>
              <a:rPr lang="en-US" sz="2000" dirty="0">
                <a:solidFill>
                  <a:srgbClr val="000000"/>
                </a:solidFill>
              </a:rPr>
              <a:t>Social avoidance, bullying or rejection </a:t>
            </a:r>
          </a:p>
          <a:p>
            <a:pPr lvl="3">
              <a:lnSpc>
                <a:spcPct val="150000"/>
              </a:lnSpc>
              <a:buFont typeface="Arial" panose="020B0604020202020204" pitchFamily="34" charset="0"/>
              <a:buChar char="•"/>
            </a:pPr>
            <a:r>
              <a:rPr lang="en-US" sz="2000" dirty="0">
                <a:solidFill>
                  <a:srgbClr val="000000"/>
                </a:solidFill>
              </a:rPr>
              <a:t>Denials of healthcare, education, housing or employment</a:t>
            </a:r>
          </a:p>
          <a:p>
            <a:pPr lvl="3">
              <a:lnSpc>
                <a:spcPct val="150000"/>
              </a:lnSpc>
              <a:buFont typeface="Arial" panose="020B0604020202020204" pitchFamily="34" charset="0"/>
              <a:buChar char="•"/>
            </a:pPr>
            <a:r>
              <a:rPr lang="en-US" sz="2000" dirty="0">
                <a:solidFill>
                  <a:srgbClr val="000000"/>
                </a:solidFill>
              </a:rPr>
              <a:t>Physical and psychological violence</a:t>
            </a:r>
            <a:endParaRPr lang="en-US" sz="2000" b="0" i="0" dirty="0">
              <a:solidFill>
                <a:srgbClr val="000000"/>
              </a:solidFill>
              <a:effectLst/>
            </a:endParaRPr>
          </a:p>
        </p:txBody>
      </p:sp>
      <p:sp>
        <p:nvSpPr>
          <p:cNvPr id="3" name="TextBox 2">
            <a:extLst>
              <a:ext uri="{FF2B5EF4-FFF2-40B4-BE49-F238E27FC236}">
                <a16:creationId xmlns:a16="http://schemas.microsoft.com/office/drawing/2014/main" id="{CC949C5A-2BE0-4037-A3BF-6D813AFE9980}"/>
              </a:ext>
            </a:extLst>
          </p:cNvPr>
          <p:cNvSpPr txBox="1"/>
          <p:nvPr/>
        </p:nvSpPr>
        <p:spPr>
          <a:xfrm>
            <a:off x="766483" y="484094"/>
            <a:ext cx="4724627" cy="707886"/>
          </a:xfrm>
          <a:prstGeom prst="rect">
            <a:avLst/>
          </a:prstGeom>
          <a:noFill/>
        </p:spPr>
        <p:txBody>
          <a:bodyPr wrap="none" rtlCol="0">
            <a:spAutoFit/>
          </a:bodyPr>
          <a:lstStyle/>
          <a:p>
            <a:r>
              <a:rPr lang="en-US" sz="4000" b="1" dirty="0"/>
              <a:t>COVID-19 and Stigma</a:t>
            </a:r>
          </a:p>
        </p:txBody>
      </p:sp>
      <p:sp>
        <p:nvSpPr>
          <p:cNvPr id="4" name="TextBox 3">
            <a:extLst>
              <a:ext uri="{FF2B5EF4-FFF2-40B4-BE49-F238E27FC236}">
                <a16:creationId xmlns:a16="http://schemas.microsoft.com/office/drawing/2014/main" id="{6115A2DE-B10C-4A85-8E41-B25B1E731066}"/>
              </a:ext>
            </a:extLst>
          </p:cNvPr>
          <p:cNvSpPr txBox="1"/>
          <p:nvPr/>
        </p:nvSpPr>
        <p:spPr>
          <a:xfrm>
            <a:off x="7513063" y="750502"/>
            <a:ext cx="2918012" cy="369332"/>
          </a:xfrm>
          <a:prstGeom prst="rect">
            <a:avLst/>
          </a:prstGeom>
          <a:noFill/>
        </p:spPr>
        <p:txBody>
          <a:bodyPr wrap="square" rtlCol="0">
            <a:spAutoFit/>
          </a:bodyPr>
          <a:lstStyle/>
          <a:p>
            <a:r>
              <a:rPr lang="en-US" b="1" i="1" dirty="0"/>
              <a:t>Centers for Disease Control</a:t>
            </a:r>
          </a:p>
        </p:txBody>
      </p:sp>
      <p:pic>
        <p:nvPicPr>
          <p:cNvPr id="7" name="Picture 6">
            <a:extLst>
              <a:ext uri="{FF2B5EF4-FFF2-40B4-BE49-F238E27FC236}">
                <a16:creationId xmlns:a16="http://schemas.microsoft.com/office/drawing/2014/main" id="{C7380E8C-B138-41CC-ABFC-63C5105FE8FA}"/>
              </a:ext>
            </a:extLst>
          </p:cNvPr>
          <p:cNvPicPr>
            <a:picLocks noChangeAspect="1"/>
          </p:cNvPicPr>
          <p:nvPr/>
        </p:nvPicPr>
        <p:blipFill>
          <a:blip r:embed="rId3"/>
          <a:stretch>
            <a:fillRect/>
          </a:stretch>
        </p:blipFill>
        <p:spPr>
          <a:xfrm>
            <a:off x="6759118" y="626932"/>
            <a:ext cx="753945" cy="422209"/>
          </a:xfrm>
          <a:prstGeom prst="rect">
            <a:avLst/>
          </a:prstGeom>
        </p:spPr>
      </p:pic>
      <p:pic>
        <p:nvPicPr>
          <p:cNvPr id="8" name="Picture 7">
            <a:extLst>
              <a:ext uri="{FF2B5EF4-FFF2-40B4-BE49-F238E27FC236}">
                <a16:creationId xmlns:a16="http://schemas.microsoft.com/office/drawing/2014/main" id="{AD116BAF-BF0A-4268-B068-43013193D95C}"/>
              </a:ext>
            </a:extLst>
          </p:cNvPr>
          <p:cNvPicPr>
            <a:picLocks noChangeAspect="1"/>
          </p:cNvPicPr>
          <p:nvPr/>
        </p:nvPicPr>
        <p:blipFill rotWithShape="1">
          <a:blip r:embed="rId4">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84581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2A50-B976-40AB-B13F-67E6A7504113}"/>
              </a:ext>
            </a:extLst>
          </p:cNvPr>
          <p:cNvSpPr>
            <a:spLocks noGrp="1"/>
          </p:cNvSpPr>
          <p:nvPr>
            <p:ph type="title"/>
          </p:nvPr>
        </p:nvSpPr>
        <p:spPr>
          <a:xfrm>
            <a:off x="838200" y="365125"/>
            <a:ext cx="10515600" cy="1325563"/>
          </a:xfrm>
        </p:spPr>
        <p:txBody>
          <a:bodyPr>
            <a:normAutofit/>
          </a:bodyPr>
          <a:lstStyle/>
          <a:p>
            <a:r>
              <a:rPr lang="en-US" sz="4800" b="1" dirty="0"/>
              <a:t>Reduce Stigma with FACTS</a:t>
            </a:r>
          </a:p>
        </p:txBody>
      </p:sp>
      <p:sp>
        <p:nvSpPr>
          <p:cNvPr id="3" name="Content Placeholder 2">
            <a:extLst>
              <a:ext uri="{FF2B5EF4-FFF2-40B4-BE49-F238E27FC236}">
                <a16:creationId xmlns:a16="http://schemas.microsoft.com/office/drawing/2014/main" id="{F1AE93F2-7353-4F1F-B755-6D5E1A7047A6}"/>
              </a:ext>
            </a:extLst>
          </p:cNvPr>
          <p:cNvSpPr>
            <a:spLocks noGrp="1"/>
          </p:cNvSpPr>
          <p:nvPr>
            <p:ph idx="1"/>
          </p:nvPr>
        </p:nvSpPr>
        <p:spPr>
          <a:xfrm>
            <a:off x="800944" y="1690688"/>
            <a:ext cx="10515600" cy="4351338"/>
          </a:xfrm>
        </p:spPr>
        <p:txBody>
          <a:bodyPr>
            <a:normAutofit fontScale="85000" lnSpcReduction="20000"/>
          </a:bodyPr>
          <a:lstStyle/>
          <a:p>
            <a:endParaRPr lang="en-US" dirty="0"/>
          </a:p>
          <a:p>
            <a:r>
              <a:rPr lang="en-US" sz="3200" dirty="0"/>
              <a:t>COVID-19 doesn't recognize race, nationality, or ethnicity. Anyone, from anywhere, is susceptible to this virus.</a:t>
            </a:r>
          </a:p>
          <a:p>
            <a:pPr marL="0" indent="0">
              <a:buNone/>
            </a:pPr>
            <a:endParaRPr lang="en-US" sz="2000" dirty="0"/>
          </a:p>
          <a:p>
            <a:r>
              <a:rPr lang="en-US" sz="3200" dirty="0"/>
              <a:t>COVID-19 started in Wuhan, China. That's just geography. Having Chinese ancestry-- or any other ancestry -- does not make a person more vulnerable to this illness.</a:t>
            </a:r>
          </a:p>
          <a:p>
            <a:pPr marL="0" indent="0">
              <a:buNone/>
            </a:pPr>
            <a:endParaRPr lang="en-US" sz="3200" dirty="0"/>
          </a:p>
          <a:p>
            <a:r>
              <a:rPr lang="en-US" sz="3200" dirty="0"/>
              <a:t>Refer people to reputable, trusted sources:</a:t>
            </a:r>
          </a:p>
          <a:p>
            <a:pPr lvl="2"/>
            <a:r>
              <a:rPr lang="en-US" sz="2800" dirty="0">
                <a:hlinkClick r:id="rId3"/>
              </a:rPr>
              <a:t>www.cdc.gov</a:t>
            </a:r>
            <a:endParaRPr lang="en-US" sz="2800" dirty="0"/>
          </a:p>
          <a:p>
            <a:pPr lvl="2"/>
            <a:r>
              <a:rPr lang="en-US" sz="2800" dirty="0">
                <a:hlinkClick r:id="rId4"/>
              </a:rPr>
              <a:t>www.bphc.org</a:t>
            </a:r>
            <a:endParaRPr lang="en-US" sz="2800" dirty="0"/>
          </a:p>
          <a:p>
            <a:pPr lvl="2"/>
            <a:r>
              <a:rPr lang="en-US" sz="2800" dirty="0">
                <a:hlinkClick r:id="rId5"/>
              </a:rPr>
              <a:t>https://www.mass.gov/orgs/department-of-public-health</a:t>
            </a:r>
            <a:endParaRPr lang="en-US" sz="2800" dirty="0"/>
          </a:p>
          <a:p>
            <a:endParaRPr lang="en-US" sz="3200" dirty="0"/>
          </a:p>
        </p:txBody>
      </p:sp>
      <p:pic>
        <p:nvPicPr>
          <p:cNvPr id="4" name="Picture 3">
            <a:extLst>
              <a:ext uri="{FF2B5EF4-FFF2-40B4-BE49-F238E27FC236}">
                <a16:creationId xmlns:a16="http://schemas.microsoft.com/office/drawing/2014/main" id="{EC57A03B-E1FD-49D5-A248-ADF816DE23F1}"/>
              </a:ext>
            </a:extLst>
          </p:cNvPr>
          <p:cNvPicPr>
            <a:picLocks noChangeAspect="1"/>
          </p:cNvPicPr>
          <p:nvPr/>
        </p:nvPicPr>
        <p:blipFill rotWithShape="1">
          <a:blip r:embed="rId6">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pic>
        <p:nvPicPr>
          <p:cNvPr id="6" name="Graphic 5" descr="Earth Globe   Asia">
            <a:extLst>
              <a:ext uri="{FF2B5EF4-FFF2-40B4-BE49-F238E27FC236}">
                <a16:creationId xmlns:a16="http://schemas.microsoft.com/office/drawing/2014/main" id="{14BDD68C-0C61-4488-AD84-4E95B593FC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51366" y="553616"/>
            <a:ext cx="1490662" cy="1490662"/>
          </a:xfrm>
          <a:prstGeom prst="rect">
            <a:avLst/>
          </a:prstGeom>
        </p:spPr>
      </p:pic>
    </p:spTree>
    <p:extLst>
      <p:ext uri="{BB962C8B-B14F-4D97-AF65-F5344CB8AC3E}">
        <p14:creationId xmlns:p14="http://schemas.microsoft.com/office/powerpoint/2010/main" val="286058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86F2-BA15-4F7C-BD33-172420ABD859}"/>
              </a:ext>
            </a:extLst>
          </p:cNvPr>
          <p:cNvSpPr>
            <a:spLocks noGrp="1"/>
          </p:cNvSpPr>
          <p:nvPr>
            <p:ph type="title"/>
          </p:nvPr>
        </p:nvSpPr>
        <p:spPr/>
        <p:txBody>
          <a:bodyPr/>
          <a:lstStyle/>
          <a:p>
            <a:r>
              <a:rPr lang="en-US" b="1" dirty="0"/>
              <a:t>COVID-19 and Racism or Xenophobia</a:t>
            </a:r>
          </a:p>
        </p:txBody>
      </p:sp>
      <p:sp>
        <p:nvSpPr>
          <p:cNvPr id="3" name="Content Placeholder 2">
            <a:extLst>
              <a:ext uri="{FF2B5EF4-FFF2-40B4-BE49-F238E27FC236}">
                <a16:creationId xmlns:a16="http://schemas.microsoft.com/office/drawing/2014/main" id="{0BEC8E9F-B089-40B5-8340-58C63C30B963}"/>
              </a:ext>
            </a:extLst>
          </p:cNvPr>
          <p:cNvSpPr>
            <a:spLocks noGrp="1"/>
          </p:cNvSpPr>
          <p:nvPr>
            <p:ph idx="1"/>
          </p:nvPr>
        </p:nvSpPr>
        <p:spPr>
          <a:xfrm>
            <a:off x="528917" y="1849344"/>
            <a:ext cx="5280212" cy="4351338"/>
          </a:xfrm>
        </p:spPr>
        <p:txBody>
          <a:bodyPr>
            <a:normAutofit/>
          </a:bodyPr>
          <a:lstStyle/>
          <a:p>
            <a:pPr marL="0" indent="0">
              <a:buNone/>
            </a:pPr>
            <a:r>
              <a:rPr lang="en-US" sz="2400" i="1" dirty="0"/>
              <a:t>“Global anxiety about the outbreak of the coronavirus has led to the spread of much misinformation and scapegoating. …we have seen a rise in incidents of bias, harassment, bullying, isolation, exclusion and xenophobia against Chinese people and those who are perceived as being Chinese</a:t>
            </a:r>
            <a:r>
              <a:rPr lang="en-US" sz="2400" dirty="0"/>
              <a:t>.” </a:t>
            </a:r>
          </a:p>
          <a:p>
            <a:pPr marL="0" indent="0">
              <a:buNone/>
            </a:pPr>
            <a:r>
              <a:rPr lang="en-US" sz="2400" dirty="0"/>
              <a:t>		</a:t>
            </a:r>
            <a:r>
              <a:rPr lang="en-US" sz="2400" i="1" dirty="0"/>
              <a:t>-Anti Defamation League</a:t>
            </a:r>
          </a:p>
        </p:txBody>
      </p:sp>
      <p:pic>
        <p:nvPicPr>
          <p:cNvPr id="1026" name="Picture 2" descr="Large group of people with viruses floating through the air. Over the image the words ">
            <a:extLst>
              <a:ext uri="{FF2B5EF4-FFF2-40B4-BE49-F238E27FC236}">
                <a16:creationId xmlns:a16="http://schemas.microsoft.com/office/drawing/2014/main" id="{B9EDAD7A-A41A-448C-90FB-E1B656772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688" y="1825625"/>
            <a:ext cx="4785044" cy="31905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C14D28-E875-467E-9E3B-A3AE993530BA}"/>
              </a:ext>
            </a:extLst>
          </p:cNvPr>
          <p:cNvSpPr txBox="1"/>
          <p:nvPr/>
        </p:nvSpPr>
        <p:spPr>
          <a:xfrm>
            <a:off x="9439142" y="5151083"/>
            <a:ext cx="2153590" cy="369332"/>
          </a:xfrm>
          <a:prstGeom prst="rect">
            <a:avLst/>
          </a:prstGeom>
          <a:noFill/>
        </p:spPr>
        <p:txBody>
          <a:bodyPr wrap="square" rtlCol="0">
            <a:spAutoFit/>
          </a:bodyPr>
          <a:lstStyle/>
          <a:p>
            <a:r>
              <a:rPr lang="en-US" i="1" dirty="0"/>
              <a:t>www. health.mn.gov</a:t>
            </a:r>
          </a:p>
        </p:txBody>
      </p:sp>
      <p:pic>
        <p:nvPicPr>
          <p:cNvPr id="6" name="Picture 5">
            <a:extLst>
              <a:ext uri="{FF2B5EF4-FFF2-40B4-BE49-F238E27FC236}">
                <a16:creationId xmlns:a16="http://schemas.microsoft.com/office/drawing/2014/main" id="{E9308FC7-BD38-4D73-9353-43177EDFC00E}"/>
              </a:ext>
            </a:extLst>
          </p:cNvPr>
          <p:cNvPicPr>
            <a:picLocks noChangeAspect="1"/>
          </p:cNvPicPr>
          <p:nvPr/>
        </p:nvPicPr>
        <p:blipFill rotWithShape="1">
          <a:blip r:embed="rId4">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54798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323E-F69C-4416-8455-68C2AC892B6F}"/>
              </a:ext>
            </a:extLst>
          </p:cNvPr>
          <p:cNvSpPr>
            <a:spLocks noGrp="1"/>
          </p:cNvSpPr>
          <p:nvPr>
            <p:ph type="title"/>
          </p:nvPr>
        </p:nvSpPr>
        <p:spPr>
          <a:xfrm>
            <a:off x="663389" y="1119167"/>
            <a:ext cx="2978169" cy="2827191"/>
          </a:xfrm>
        </p:spPr>
        <p:txBody>
          <a:bodyPr>
            <a:normAutofit/>
          </a:bodyPr>
          <a:lstStyle/>
          <a:p>
            <a:pPr>
              <a:lnSpc>
                <a:spcPct val="150000"/>
              </a:lnSpc>
            </a:pPr>
            <a:r>
              <a:rPr lang="en-US" sz="5400" b="1" dirty="0">
                <a:solidFill>
                  <a:srgbClr val="5D64A0"/>
                </a:solidFill>
              </a:rPr>
              <a:t>Interrupt </a:t>
            </a:r>
            <a:br>
              <a:rPr lang="en-US" sz="5400" b="1" dirty="0">
                <a:solidFill>
                  <a:srgbClr val="5D64A0"/>
                </a:solidFill>
              </a:rPr>
            </a:br>
            <a:r>
              <a:rPr lang="en-US" sz="5400" b="1" dirty="0">
                <a:solidFill>
                  <a:srgbClr val="5D64A0"/>
                </a:solidFill>
              </a:rPr>
              <a:t>Speak Up</a:t>
            </a:r>
          </a:p>
        </p:txBody>
      </p:sp>
      <p:sp>
        <p:nvSpPr>
          <p:cNvPr id="3" name="Content Placeholder 2">
            <a:extLst>
              <a:ext uri="{FF2B5EF4-FFF2-40B4-BE49-F238E27FC236}">
                <a16:creationId xmlns:a16="http://schemas.microsoft.com/office/drawing/2014/main" id="{1B936338-C752-4153-91DB-2EE255AC4DF3}"/>
              </a:ext>
            </a:extLst>
          </p:cNvPr>
          <p:cNvSpPr>
            <a:spLocks noGrp="1"/>
          </p:cNvSpPr>
          <p:nvPr>
            <p:ph idx="1"/>
          </p:nvPr>
        </p:nvSpPr>
        <p:spPr>
          <a:xfrm>
            <a:off x="3772744" y="1483511"/>
            <a:ext cx="7543800" cy="4540488"/>
          </a:xfrm>
        </p:spPr>
        <p:txBody>
          <a:bodyPr anchor="ctr">
            <a:normAutofit lnSpcReduction="10000"/>
          </a:bodyPr>
          <a:lstStyle/>
          <a:p>
            <a:r>
              <a:rPr lang="en-US" sz="3200" dirty="0"/>
              <a:t>Speak up if you hear, see or read misinformation and Report harassment.</a:t>
            </a:r>
          </a:p>
          <a:p>
            <a:pPr marL="0" indent="0">
              <a:buNone/>
            </a:pPr>
            <a:endParaRPr lang="en-US" sz="3200" dirty="0"/>
          </a:p>
          <a:p>
            <a:r>
              <a:rPr lang="en-US" sz="3200" dirty="0"/>
              <a:t>Gently correct false information and remind the person that prejudiced language and actions make us all less safe. </a:t>
            </a:r>
          </a:p>
          <a:p>
            <a:endParaRPr lang="en-US" sz="3200" dirty="0"/>
          </a:p>
          <a:p>
            <a:r>
              <a:rPr lang="en-US" sz="3200" dirty="0"/>
              <a:t>Create institutional policies that reflect anti-racist values and culture of belonging.</a:t>
            </a:r>
          </a:p>
          <a:p>
            <a:pPr marL="0" indent="0">
              <a:buNone/>
            </a:pPr>
            <a:endParaRPr lang="en-US" sz="3200" dirty="0"/>
          </a:p>
        </p:txBody>
      </p:sp>
      <p:pic>
        <p:nvPicPr>
          <p:cNvPr id="4" name="Picture 3">
            <a:extLst>
              <a:ext uri="{FF2B5EF4-FFF2-40B4-BE49-F238E27FC236}">
                <a16:creationId xmlns:a16="http://schemas.microsoft.com/office/drawing/2014/main" id="{CB89C5B8-0AD3-41CF-A0AC-69940BF460E3}"/>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
        <p:nvSpPr>
          <p:cNvPr id="5" name="Rectangle 4">
            <a:extLst>
              <a:ext uri="{FF2B5EF4-FFF2-40B4-BE49-F238E27FC236}">
                <a16:creationId xmlns:a16="http://schemas.microsoft.com/office/drawing/2014/main" id="{29DAF1C4-1236-41A4-9709-633BCB6DDBEC}"/>
              </a:ext>
            </a:extLst>
          </p:cNvPr>
          <p:cNvSpPr/>
          <p:nvPr/>
        </p:nvSpPr>
        <p:spPr>
          <a:xfrm>
            <a:off x="830828" y="421311"/>
            <a:ext cx="8732625" cy="707886"/>
          </a:xfrm>
          <a:prstGeom prst="rect">
            <a:avLst/>
          </a:prstGeom>
        </p:spPr>
        <p:txBody>
          <a:bodyPr wrap="square">
            <a:spAutoFit/>
          </a:bodyPr>
          <a:lstStyle/>
          <a:p>
            <a:r>
              <a:rPr lang="en-US" sz="4000" b="1" dirty="0"/>
              <a:t>COVID-19 and Racism or Xenophobia</a:t>
            </a:r>
            <a:endParaRPr lang="en-US" sz="4000" dirty="0"/>
          </a:p>
        </p:txBody>
      </p:sp>
      <p:pic>
        <p:nvPicPr>
          <p:cNvPr id="1046" name="Picture 22" descr="Image result for keep calm and speak up">
            <a:hlinkClick r:id="rId4"/>
            <a:extLst>
              <a:ext uri="{FF2B5EF4-FFF2-40B4-BE49-F238E27FC236}">
                <a16:creationId xmlns:a16="http://schemas.microsoft.com/office/drawing/2014/main" id="{9FC3E559-6F3D-48A6-BCE3-1756B0395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192" y="3946358"/>
            <a:ext cx="1422151" cy="189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1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F29A-CAA1-4CBC-B058-B9F77723D7A8}"/>
              </a:ext>
            </a:extLst>
          </p:cNvPr>
          <p:cNvSpPr>
            <a:spLocks noGrp="1"/>
          </p:cNvSpPr>
          <p:nvPr>
            <p:ph type="title"/>
          </p:nvPr>
        </p:nvSpPr>
        <p:spPr/>
        <p:txBody>
          <a:bodyPr>
            <a:normAutofit fontScale="90000"/>
          </a:bodyPr>
          <a:lstStyle/>
          <a:p>
            <a:br>
              <a:rPr lang="en-US" b="1" dirty="0"/>
            </a:br>
            <a:r>
              <a:rPr lang="en-US" b="1" dirty="0"/>
              <a:t>COVID-19 and </a:t>
            </a:r>
            <a:br>
              <a:rPr lang="en-US" b="1" dirty="0"/>
            </a:br>
            <a:r>
              <a:rPr lang="en-US" b="1" dirty="0"/>
              <a:t>Mental Health, Trauma and Addiction</a:t>
            </a:r>
            <a:br>
              <a:rPr lang="en-US" b="1" dirty="0"/>
            </a:br>
            <a:r>
              <a:rPr lang="en-US" b="1" dirty="0"/>
              <a:t> </a:t>
            </a:r>
          </a:p>
        </p:txBody>
      </p:sp>
      <p:sp>
        <p:nvSpPr>
          <p:cNvPr id="3" name="Content Placeholder 2">
            <a:extLst>
              <a:ext uri="{FF2B5EF4-FFF2-40B4-BE49-F238E27FC236}">
                <a16:creationId xmlns:a16="http://schemas.microsoft.com/office/drawing/2014/main" id="{13D13B9B-ECF0-4E5F-8098-E0B3355C8C95}"/>
              </a:ext>
            </a:extLst>
          </p:cNvPr>
          <p:cNvSpPr>
            <a:spLocks noGrp="1"/>
          </p:cNvSpPr>
          <p:nvPr>
            <p:ph idx="1"/>
          </p:nvPr>
        </p:nvSpPr>
        <p:spPr>
          <a:xfrm>
            <a:off x="838200" y="1825625"/>
            <a:ext cx="10515600" cy="4351338"/>
          </a:xfrm>
        </p:spPr>
        <p:txBody>
          <a:bodyPr>
            <a:normAutofit/>
          </a:bodyPr>
          <a:lstStyle/>
          <a:p>
            <a:r>
              <a:rPr lang="en-US" dirty="0"/>
              <a:t>Public health Crises like this exacerbate other health conditions </a:t>
            </a:r>
          </a:p>
          <a:p>
            <a:pPr lvl="1"/>
            <a:r>
              <a:rPr lang="en-US" dirty="0"/>
              <a:t>OCD, PTSD, Anxiety, Eating Disorders, Depression- worse symptoms/less help</a:t>
            </a:r>
          </a:p>
          <a:p>
            <a:pPr lvl="1"/>
            <a:r>
              <a:rPr lang="en-US" dirty="0"/>
              <a:t>Immune systems especially taxed; Cortisol levels high</a:t>
            </a:r>
          </a:p>
          <a:p>
            <a:r>
              <a:rPr lang="en-US" dirty="0"/>
              <a:t>In home Family/Caregiver supports suspended</a:t>
            </a:r>
          </a:p>
          <a:p>
            <a:pPr lvl="1"/>
            <a:r>
              <a:rPr lang="en-US" dirty="0"/>
              <a:t>Personal care providers for elderly, sick and hospice patients</a:t>
            </a:r>
          </a:p>
          <a:p>
            <a:pPr lvl="1"/>
            <a:r>
              <a:rPr lang="en-US" dirty="0"/>
              <a:t>State monitoring visits – increases in domestic violence, child abuse, neglect</a:t>
            </a:r>
          </a:p>
          <a:p>
            <a:r>
              <a:rPr lang="en-US" dirty="0"/>
              <a:t>Ongoing and Acute Care interrupted</a:t>
            </a:r>
          </a:p>
          <a:p>
            <a:pPr lvl="1"/>
            <a:r>
              <a:rPr lang="en-US" dirty="0"/>
              <a:t>In-person support groups for Addiction and Recovery </a:t>
            </a:r>
          </a:p>
          <a:p>
            <a:pPr lvl="1"/>
            <a:r>
              <a:rPr lang="en-US" dirty="0"/>
              <a:t>Substance Use Disorder Clinics are closed, Psychiatry/Therapy via phone</a:t>
            </a:r>
          </a:p>
          <a:p>
            <a:endParaRPr lang="en-US" dirty="0"/>
          </a:p>
        </p:txBody>
      </p:sp>
      <p:pic>
        <p:nvPicPr>
          <p:cNvPr id="6" name="Picture 5">
            <a:extLst>
              <a:ext uri="{FF2B5EF4-FFF2-40B4-BE49-F238E27FC236}">
                <a16:creationId xmlns:a16="http://schemas.microsoft.com/office/drawing/2014/main" id="{AF3F59C3-0A0C-4145-A5DF-67E23F33995D}"/>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227929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97FB-01DB-45EC-A951-43802A4817AC}"/>
              </a:ext>
            </a:extLst>
          </p:cNvPr>
          <p:cNvSpPr>
            <a:spLocks noGrp="1"/>
          </p:cNvSpPr>
          <p:nvPr>
            <p:ph type="title"/>
          </p:nvPr>
        </p:nvSpPr>
        <p:spPr/>
        <p:txBody>
          <a:bodyPr/>
          <a:lstStyle/>
          <a:p>
            <a:r>
              <a:rPr lang="en-US" b="1"/>
              <a:t>COVID-19 and the “Most Vulnerable”</a:t>
            </a:r>
            <a:endParaRPr lang="en-US" b="1" dirty="0"/>
          </a:p>
        </p:txBody>
      </p:sp>
      <p:sp>
        <p:nvSpPr>
          <p:cNvPr id="3" name="Content Placeholder 2">
            <a:extLst>
              <a:ext uri="{FF2B5EF4-FFF2-40B4-BE49-F238E27FC236}">
                <a16:creationId xmlns:a16="http://schemas.microsoft.com/office/drawing/2014/main" id="{6FAC8A56-99CD-4061-952F-AAC521D50944}"/>
              </a:ext>
            </a:extLst>
          </p:cNvPr>
          <p:cNvSpPr>
            <a:spLocks noGrp="1"/>
          </p:cNvSpPr>
          <p:nvPr>
            <p:ph idx="1"/>
          </p:nvPr>
        </p:nvSpPr>
        <p:spPr/>
        <p:txBody>
          <a:bodyPr>
            <a:normAutofit/>
          </a:bodyPr>
          <a:lstStyle/>
          <a:p>
            <a:r>
              <a:rPr lang="en-US" sz="3200" dirty="0"/>
              <a:t>Know who will be hurt/burdened the most</a:t>
            </a:r>
          </a:p>
          <a:p>
            <a:pPr marL="457200" lvl="1" indent="0">
              <a:buNone/>
            </a:pPr>
            <a:r>
              <a:rPr lang="en-US" i="1" dirty="0"/>
              <a:t>People of Color, People with Disabilities, hourly or tip wage staff, service workers, local shopkeepers, youth, elderly... our loved ones!</a:t>
            </a:r>
          </a:p>
          <a:p>
            <a:pPr marL="914400" lvl="2" indent="0">
              <a:buNone/>
            </a:pPr>
            <a:endParaRPr lang="en-US" dirty="0"/>
          </a:p>
          <a:p>
            <a:r>
              <a:rPr lang="en-US" sz="3200" dirty="0"/>
              <a:t>Observe, track, keep data now in order to advocate effectively for appropriate recovery resources later. </a:t>
            </a:r>
          </a:p>
          <a:p>
            <a:pPr marL="0" indent="0">
              <a:buNone/>
            </a:pPr>
            <a:endParaRPr lang="en-US" sz="1900" dirty="0"/>
          </a:p>
          <a:p>
            <a:r>
              <a:rPr lang="en-US" sz="3200" dirty="0"/>
              <a:t>Remember that resource hoarding hurts our most vulnerable populations the most – </a:t>
            </a:r>
            <a:r>
              <a:rPr lang="en-US" sz="3200" u="sng" dirty="0"/>
              <a:t>Stock Up don’t Stockpile</a:t>
            </a:r>
          </a:p>
        </p:txBody>
      </p:sp>
      <p:pic>
        <p:nvPicPr>
          <p:cNvPr id="14" name="Picture 13">
            <a:extLst>
              <a:ext uri="{FF2B5EF4-FFF2-40B4-BE49-F238E27FC236}">
                <a16:creationId xmlns:a16="http://schemas.microsoft.com/office/drawing/2014/main" id="{5424C851-CF07-8E41-B8A9-52823C776DC7}"/>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233328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8632-E46B-4EB9-ABAF-B536F201819B}"/>
              </a:ext>
            </a:extLst>
          </p:cNvPr>
          <p:cNvSpPr>
            <a:spLocks noGrp="1"/>
          </p:cNvSpPr>
          <p:nvPr>
            <p:ph type="title"/>
          </p:nvPr>
        </p:nvSpPr>
        <p:spPr>
          <a:xfrm>
            <a:off x="800944" y="276924"/>
            <a:ext cx="10515600" cy="1325563"/>
          </a:xfrm>
        </p:spPr>
        <p:txBody>
          <a:bodyPr>
            <a:normAutofit/>
          </a:bodyPr>
          <a:lstStyle/>
          <a:p>
            <a:r>
              <a:rPr lang="en-US" sz="4000" b="1" dirty="0"/>
              <a:t>Moving Forward – What can YOU (and MCC) do?</a:t>
            </a:r>
          </a:p>
        </p:txBody>
      </p:sp>
      <p:sp>
        <p:nvSpPr>
          <p:cNvPr id="3" name="Content Placeholder 2">
            <a:extLst>
              <a:ext uri="{FF2B5EF4-FFF2-40B4-BE49-F238E27FC236}">
                <a16:creationId xmlns:a16="http://schemas.microsoft.com/office/drawing/2014/main" id="{51BB324E-E2D9-4A78-82BC-75D4B7B172C3}"/>
              </a:ext>
            </a:extLst>
          </p:cNvPr>
          <p:cNvSpPr>
            <a:spLocks noGrp="1"/>
          </p:cNvSpPr>
          <p:nvPr>
            <p:ph idx="1"/>
          </p:nvPr>
        </p:nvSpPr>
        <p:spPr>
          <a:xfrm>
            <a:off x="4410635" y="1602487"/>
            <a:ext cx="6980421" cy="4057167"/>
          </a:xfrm>
        </p:spPr>
        <p:txBody>
          <a:bodyPr>
            <a:normAutofit fontScale="92500" lnSpcReduction="20000"/>
          </a:bodyPr>
          <a:lstStyle/>
          <a:p>
            <a:pPr marL="457200" lvl="1" indent="0">
              <a:buNone/>
            </a:pPr>
            <a:endParaRPr lang="en-US" sz="3200" dirty="0"/>
          </a:p>
          <a:p>
            <a:pPr lvl="1"/>
            <a:r>
              <a:rPr lang="en-US" sz="3400" dirty="0"/>
              <a:t>We are in this together, my/your fate is </a:t>
            </a:r>
            <a:r>
              <a:rPr lang="en-US" sz="3400" u="sng" dirty="0"/>
              <a:t>our</a:t>
            </a:r>
            <a:r>
              <a:rPr lang="en-US" sz="3400" dirty="0"/>
              <a:t> shared fate; Think </a:t>
            </a:r>
            <a:r>
              <a:rPr lang="en-US" sz="3400" b="1" dirty="0"/>
              <a:t>I=WE</a:t>
            </a:r>
          </a:p>
          <a:p>
            <a:pPr lvl="1"/>
            <a:endParaRPr lang="en-US" sz="3400" dirty="0"/>
          </a:p>
          <a:p>
            <a:pPr lvl="1"/>
            <a:r>
              <a:rPr lang="en-US" sz="3400" dirty="0"/>
              <a:t>Raise awareness of less visible impacts on the most vulnerable members of our communities</a:t>
            </a:r>
          </a:p>
          <a:p>
            <a:pPr lvl="1"/>
            <a:endParaRPr lang="en-US" sz="3400" dirty="0"/>
          </a:p>
          <a:p>
            <a:pPr lvl="1"/>
            <a:r>
              <a:rPr lang="en-US" sz="3400" dirty="0"/>
              <a:t>Stay physically distant but socially connected! Spread love.</a:t>
            </a:r>
          </a:p>
          <a:p>
            <a:pPr lvl="1"/>
            <a:endParaRPr lang="en-US" sz="3400" dirty="0"/>
          </a:p>
          <a:p>
            <a:endParaRPr lang="en-US" dirty="0"/>
          </a:p>
          <a:p>
            <a:pPr lvl="1"/>
            <a:endParaRPr lang="en-US" dirty="0"/>
          </a:p>
          <a:p>
            <a:endParaRPr lang="en-US" dirty="0"/>
          </a:p>
        </p:txBody>
      </p:sp>
      <p:sp>
        <p:nvSpPr>
          <p:cNvPr id="4" name="Text Placeholder 2">
            <a:extLst>
              <a:ext uri="{FF2B5EF4-FFF2-40B4-BE49-F238E27FC236}">
                <a16:creationId xmlns:a16="http://schemas.microsoft.com/office/drawing/2014/main" id="{47C5CEE7-3623-4291-8A79-6B494AEDCB33}"/>
              </a:ext>
            </a:extLst>
          </p:cNvPr>
          <p:cNvSpPr txBox="1">
            <a:spLocks/>
          </p:cNvSpPr>
          <p:nvPr/>
        </p:nvSpPr>
        <p:spPr>
          <a:xfrm>
            <a:off x="678423" y="1737425"/>
            <a:ext cx="3732212" cy="3922230"/>
          </a:xfrm>
          <a:prstGeom prst="rect">
            <a:avLst/>
          </a:prstGeom>
          <a:ln w="38100">
            <a:solidFill>
              <a:schemeClr val="accent2">
                <a:lumMod val="7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i="1" dirty="0"/>
          </a:p>
          <a:p>
            <a:pPr marL="0" indent="0" algn="ctr">
              <a:buNone/>
            </a:pPr>
            <a:r>
              <a:rPr lang="en-US" sz="3200" b="1" i="1" dirty="0"/>
              <a:t>“With a lens of Solidarity and Sensitivity…”</a:t>
            </a:r>
            <a:endParaRPr lang="en-US" dirty="0"/>
          </a:p>
          <a:p>
            <a:pPr marL="1371600" lvl="3" indent="0">
              <a:buNone/>
            </a:pPr>
            <a:r>
              <a:rPr lang="en-US" sz="2800" i="1" dirty="0"/>
              <a:t>-Elena Chang </a:t>
            </a:r>
          </a:p>
          <a:p>
            <a:endParaRPr lang="en-US" dirty="0"/>
          </a:p>
          <a:p>
            <a:endParaRPr lang="en-US" dirty="0"/>
          </a:p>
        </p:txBody>
      </p:sp>
      <p:pic>
        <p:nvPicPr>
          <p:cNvPr id="5" name="Picture 4" descr="Image result for tcg logo">
            <a:extLst>
              <a:ext uri="{FF2B5EF4-FFF2-40B4-BE49-F238E27FC236}">
                <a16:creationId xmlns:a16="http://schemas.microsoft.com/office/drawing/2014/main" id="{2F29497E-4321-4544-8467-A19B2B63F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30" y="4222925"/>
            <a:ext cx="1779229" cy="922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5A224C5-A109-4111-AB24-2C4E42DF5DB1}"/>
              </a:ext>
            </a:extLst>
          </p:cNvPr>
          <p:cNvPicPr>
            <a:picLocks noChangeAspect="1"/>
          </p:cNvPicPr>
          <p:nvPr/>
        </p:nvPicPr>
        <p:blipFill rotWithShape="1">
          <a:blip r:embed="rId4">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170981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Questions">
            <a:extLst>
              <a:ext uri="{FF2B5EF4-FFF2-40B4-BE49-F238E27FC236}">
                <a16:creationId xmlns:a16="http://schemas.microsoft.com/office/drawing/2014/main" id="{1F19389E-1B7B-407B-A9B5-AFB9E00F3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86D42EF-E140-44EA-8A62-13A6DA0037F5}"/>
              </a:ext>
            </a:extLst>
          </p:cNvPr>
          <p:cNvSpPr>
            <a:spLocks noGrp="1"/>
          </p:cNvSpPr>
          <p:nvPr>
            <p:ph idx="1"/>
          </p:nvPr>
        </p:nvSpPr>
        <p:spPr>
          <a:xfrm>
            <a:off x="5909932" y="1530640"/>
            <a:ext cx="4977578" cy="3639289"/>
          </a:xfrm>
        </p:spPr>
        <p:txBody>
          <a:bodyPr anchor="ctr">
            <a:normAutofit/>
          </a:bodyPr>
          <a:lstStyle/>
          <a:p>
            <a:pPr marL="0" indent="0">
              <a:buNone/>
            </a:pPr>
            <a:r>
              <a:rPr lang="en-US" sz="6000" dirty="0">
                <a:solidFill>
                  <a:srgbClr val="000000"/>
                </a:solidFill>
              </a:rPr>
              <a:t>Questions?</a:t>
            </a:r>
          </a:p>
        </p:txBody>
      </p:sp>
      <p:pic>
        <p:nvPicPr>
          <p:cNvPr id="4" name="Picture 3">
            <a:extLst>
              <a:ext uri="{FF2B5EF4-FFF2-40B4-BE49-F238E27FC236}">
                <a16:creationId xmlns:a16="http://schemas.microsoft.com/office/drawing/2014/main" id="{DB0B3A1C-AB49-4960-984E-D1FE4EB457B7}"/>
              </a:ext>
            </a:extLst>
          </p:cNvPr>
          <p:cNvPicPr>
            <a:picLocks noChangeAspect="1"/>
          </p:cNvPicPr>
          <p:nvPr/>
        </p:nvPicPr>
        <p:blipFill rotWithShape="1">
          <a:blip r:embed="rId6">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pic>
        <p:nvPicPr>
          <p:cNvPr id="2050" name="1EE36511-B54C-4018-BC05-501D514AFD18">
            <a:extLst>
              <a:ext uri="{FF2B5EF4-FFF2-40B4-BE49-F238E27FC236}">
                <a16:creationId xmlns:a16="http://schemas.microsoft.com/office/drawing/2014/main" id="{AD06603E-EA78-4532-92CE-BB40C5D0AC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53" y="1825541"/>
            <a:ext cx="4302821" cy="322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14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33B8-4391-4388-B330-6D6FBF859765}"/>
              </a:ext>
            </a:extLst>
          </p:cNvPr>
          <p:cNvSpPr>
            <a:spLocks noGrp="1"/>
          </p:cNvSpPr>
          <p:nvPr>
            <p:ph type="title"/>
          </p:nvPr>
        </p:nvSpPr>
        <p:spPr>
          <a:solidFill>
            <a:schemeClr val="accent1">
              <a:lumMod val="50000"/>
            </a:schemeClr>
          </a:solidFill>
        </p:spPr>
        <p:txBody>
          <a:bodyPr/>
          <a:lstStyle/>
          <a:p>
            <a:r>
              <a:rPr lang="en-US" dirty="0">
                <a:solidFill>
                  <a:schemeClr val="bg1"/>
                </a:solidFill>
              </a:rPr>
              <a:t>  Resources</a:t>
            </a:r>
          </a:p>
        </p:txBody>
      </p:sp>
      <p:sp>
        <p:nvSpPr>
          <p:cNvPr id="3" name="Content Placeholder 2">
            <a:extLst>
              <a:ext uri="{FF2B5EF4-FFF2-40B4-BE49-F238E27FC236}">
                <a16:creationId xmlns:a16="http://schemas.microsoft.com/office/drawing/2014/main" id="{07D732BB-60FB-4F31-9896-180953DDED0D}"/>
              </a:ext>
            </a:extLst>
          </p:cNvPr>
          <p:cNvSpPr>
            <a:spLocks noGrp="1"/>
          </p:cNvSpPr>
          <p:nvPr>
            <p:ph idx="1"/>
          </p:nvPr>
        </p:nvSpPr>
        <p:spPr/>
        <p:txBody>
          <a:bodyPr>
            <a:normAutofit fontScale="92500" lnSpcReduction="10000"/>
          </a:bodyPr>
          <a:lstStyle/>
          <a:p>
            <a:r>
              <a:rPr lang="en-US" dirty="0">
                <a:hlinkClick r:id="rId3"/>
              </a:rPr>
              <a:t>www.bphc.org/2019ncov</a:t>
            </a:r>
            <a:endParaRPr lang="en-US" dirty="0"/>
          </a:p>
          <a:p>
            <a:endParaRPr lang="en-US" sz="1200" dirty="0"/>
          </a:p>
          <a:p>
            <a:r>
              <a:rPr lang="en-US" u="sng" dirty="0">
                <a:hlinkClick r:id="rId4"/>
              </a:rPr>
              <a:t>https://www.cdc.gov/coronavirus/2019-ncov/index.html</a:t>
            </a:r>
            <a:endParaRPr lang="en-US" u="sng" dirty="0"/>
          </a:p>
          <a:p>
            <a:endParaRPr lang="en-US" sz="1200" u="sng" dirty="0">
              <a:hlinkClick r:id="rId5"/>
            </a:endParaRPr>
          </a:p>
          <a:p>
            <a:r>
              <a:rPr lang="en-US" dirty="0">
                <a:hlinkClick r:id="rId5"/>
              </a:rPr>
              <a:t>https://www.cdc.gov/media/releases/2020/p0121-novel-coronavirus-travel-case.html</a:t>
            </a:r>
            <a:endParaRPr lang="en-US" dirty="0"/>
          </a:p>
          <a:p>
            <a:endParaRPr lang="en-US" sz="1200" dirty="0"/>
          </a:p>
          <a:p>
            <a:r>
              <a:rPr lang="en-US" dirty="0">
                <a:hlinkClick r:id="rId6"/>
              </a:rPr>
              <a:t>https://www.mass.gov/guides/information-on-the-outbreak-of-2019-novel-coronavirus-2019-ncov</a:t>
            </a:r>
            <a:endParaRPr lang="en-US" dirty="0"/>
          </a:p>
          <a:p>
            <a:pPr marL="0" indent="0">
              <a:buNone/>
            </a:pPr>
            <a:endParaRPr lang="en-US" sz="1700" dirty="0"/>
          </a:p>
          <a:p>
            <a:r>
              <a:rPr lang="en-US" dirty="0">
                <a:hlinkClick r:id="rId7"/>
              </a:rPr>
              <a:t>https://massculturalcouncil.org/blog/an-update-to-our-response-to-covid-19/</a:t>
            </a:r>
            <a:endParaRPr lang="en-US" dirty="0"/>
          </a:p>
        </p:txBody>
      </p:sp>
      <p:pic>
        <p:nvPicPr>
          <p:cNvPr id="4" name="Picture 3">
            <a:extLst>
              <a:ext uri="{FF2B5EF4-FFF2-40B4-BE49-F238E27FC236}">
                <a16:creationId xmlns:a16="http://schemas.microsoft.com/office/drawing/2014/main" id="{B1233FBC-F840-45C3-A94A-2B8A93B7366E}"/>
              </a:ext>
            </a:extLst>
          </p:cNvPr>
          <p:cNvPicPr>
            <a:picLocks noChangeAspect="1"/>
          </p:cNvPicPr>
          <p:nvPr/>
        </p:nvPicPr>
        <p:blipFill rotWithShape="1">
          <a:blip r:embed="rId8">
            <a:extLst>
              <a:ext uri="{28A0092B-C50C-407E-A947-70E740481C1C}">
                <a14:useLocalDpi xmlns:a14="http://schemas.microsoft.com/office/drawing/2010/main" val="0"/>
              </a:ext>
            </a:extLst>
          </a:blip>
          <a:srcRect l="21613" t="13999" r="18391" b="17304"/>
          <a:stretch/>
        </p:blipFill>
        <p:spPr>
          <a:xfrm>
            <a:off x="11169898" y="5844301"/>
            <a:ext cx="858068" cy="935198"/>
          </a:xfrm>
          <a:prstGeom prst="rect">
            <a:avLst/>
          </a:prstGeom>
        </p:spPr>
      </p:pic>
    </p:spTree>
    <p:extLst>
      <p:ext uri="{BB962C8B-B14F-4D97-AF65-F5344CB8AC3E}">
        <p14:creationId xmlns:p14="http://schemas.microsoft.com/office/powerpoint/2010/main" val="428658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327B-1D3E-4B94-A0CA-36EA16F848D1}"/>
              </a:ext>
            </a:extLst>
          </p:cNvPr>
          <p:cNvSpPr>
            <a:spLocks noGrp="1"/>
          </p:cNvSpPr>
          <p:nvPr>
            <p:ph type="title"/>
          </p:nvPr>
        </p:nvSpPr>
        <p:spPr>
          <a:xfrm>
            <a:off x="838200" y="620392"/>
            <a:ext cx="3374136" cy="5504688"/>
          </a:xfrm>
        </p:spPr>
        <p:txBody>
          <a:bodyPr>
            <a:normAutofit/>
          </a:bodyPr>
          <a:lstStyle/>
          <a:p>
            <a:r>
              <a:rPr lang="en-US" b="1" dirty="0"/>
              <a:t>What is the 2019 Novel Coronavirus (COVID-19)?</a:t>
            </a:r>
          </a:p>
        </p:txBody>
      </p:sp>
      <p:pic>
        <p:nvPicPr>
          <p:cNvPr id="13" name="Picture 12">
            <a:extLst>
              <a:ext uri="{FF2B5EF4-FFF2-40B4-BE49-F238E27FC236}">
                <a16:creationId xmlns:a16="http://schemas.microsoft.com/office/drawing/2014/main" id="{39891293-3C0E-4D68-BE81-E20AB349EC05}"/>
              </a:ext>
            </a:extLst>
          </p:cNvPr>
          <p:cNvPicPr>
            <a:picLocks noChangeAspect="1"/>
          </p:cNvPicPr>
          <p:nvPr/>
        </p:nvPicPr>
        <p:blipFill rotWithShape="1">
          <a:blip r:embed="rId3">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graphicFrame>
        <p:nvGraphicFramePr>
          <p:cNvPr id="14" name="Content Placeholder 2">
            <a:extLst>
              <a:ext uri="{FF2B5EF4-FFF2-40B4-BE49-F238E27FC236}">
                <a16:creationId xmlns:a16="http://schemas.microsoft.com/office/drawing/2014/main" id="{7C3E70A7-7382-424F-864E-DCF7CAAE0B77}"/>
              </a:ext>
            </a:extLst>
          </p:cNvPr>
          <p:cNvGraphicFramePr>
            <a:graphicFrameLocks noGrp="1"/>
          </p:cNvGraphicFramePr>
          <p:nvPr>
            <p:ph idx="1"/>
            <p:extLst>
              <p:ext uri="{D42A27DB-BD31-4B8C-83A1-F6EECF244321}">
                <p14:modId xmlns:p14="http://schemas.microsoft.com/office/powerpoint/2010/main" val="200557077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427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1888-D815-49BE-B1C9-E86061161DF2}"/>
              </a:ext>
            </a:extLst>
          </p:cNvPr>
          <p:cNvSpPr>
            <a:spLocks noGrp="1"/>
          </p:cNvSpPr>
          <p:nvPr>
            <p:ph type="title"/>
          </p:nvPr>
        </p:nvSpPr>
        <p:spPr>
          <a:xfrm>
            <a:off x="838199" y="18255"/>
            <a:ext cx="10515600" cy="1325563"/>
          </a:xfrm>
        </p:spPr>
        <p:txBody>
          <a:bodyPr/>
          <a:lstStyle/>
          <a:p>
            <a:pPr algn="ctr"/>
            <a:r>
              <a:rPr lang="en-US" dirty="0"/>
              <a:t>Global Cases for COVID-19</a:t>
            </a:r>
          </a:p>
        </p:txBody>
      </p:sp>
      <p:pic>
        <p:nvPicPr>
          <p:cNvPr id="1026" name="Picture 2" descr="World map showing countries with COVID-19 cases">
            <a:extLst>
              <a:ext uri="{FF2B5EF4-FFF2-40B4-BE49-F238E27FC236}">
                <a16:creationId xmlns:a16="http://schemas.microsoft.com/office/drawing/2014/main" id="{E0A47A83-991E-49FF-B1AD-9F0AE3D135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1899" y="1007705"/>
            <a:ext cx="11500245" cy="5654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13D50E-3C18-4368-BA16-CD875E5B92C7}"/>
              </a:ext>
            </a:extLst>
          </p:cNvPr>
          <p:cNvPicPr>
            <a:picLocks noChangeAspect="1"/>
          </p:cNvPicPr>
          <p:nvPr/>
        </p:nvPicPr>
        <p:blipFill rotWithShape="1">
          <a:blip r:embed="rId4">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86243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9">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2AB5B2-5F69-44CD-B37E-29FB7D4CE8B3}"/>
              </a:ext>
            </a:extLst>
          </p:cNvPr>
          <p:cNvSpPr>
            <a:spLocks noGrp="1"/>
          </p:cNvSpPr>
          <p:nvPr>
            <p:ph type="title"/>
          </p:nvPr>
        </p:nvSpPr>
        <p:spPr>
          <a:xfrm>
            <a:off x="1051560" y="4329321"/>
            <a:ext cx="3657600" cy="1645920"/>
          </a:xfrm>
        </p:spPr>
        <p:txBody>
          <a:bodyPr>
            <a:normAutofit/>
          </a:bodyPr>
          <a:lstStyle/>
          <a:p>
            <a:r>
              <a:rPr lang="en-US" sz="3200" dirty="0"/>
              <a:t>How does COVID-19 spread?</a:t>
            </a:r>
          </a:p>
        </p:txBody>
      </p:sp>
      <p:pic>
        <p:nvPicPr>
          <p:cNvPr id="6" name="Picture 5">
            <a:extLst>
              <a:ext uri="{FF2B5EF4-FFF2-40B4-BE49-F238E27FC236}">
                <a16:creationId xmlns:a16="http://schemas.microsoft.com/office/drawing/2014/main" id="{109AB014-03B5-4BAC-B0D2-5171CE174BEB}"/>
              </a:ext>
            </a:extLst>
          </p:cNvPr>
          <p:cNvPicPr>
            <a:picLocks noChangeAspect="1"/>
          </p:cNvPicPr>
          <p:nvPr/>
        </p:nvPicPr>
        <p:blipFill rotWithShape="1">
          <a:blip r:embed="rId3">
            <a:extLst>
              <a:ext uri="{28A0092B-C50C-407E-A947-70E740481C1C}">
                <a14:useLocalDpi xmlns:a14="http://schemas.microsoft.com/office/drawing/2010/main" val="0"/>
              </a:ext>
            </a:extLst>
          </a:blip>
          <a:srcRect r="-2" b="5911"/>
          <a:stretch/>
        </p:blipFill>
        <p:spPr>
          <a:xfrm>
            <a:off x="557783" y="381026"/>
            <a:ext cx="5486400" cy="3445631"/>
          </a:xfrm>
          <a:prstGeom prst="rect">
            <a:avLst/>
          </a:prstGeom>
        </p:spPr>
      </p:pic>
      <p:pic>
        <p:nvPicPr>
          <p:cNvPr id="8" name="Picture 7">
            <a:extLst>
              <a:ext uri="{FF2B5EF4-FFF2-40B4-BE49-F238E27FC236}">
                <a16:creationId xmlns:a16="http://schemas.microsoft.com/office/drawing/2014/main" id="{D0355438-66F6-4ADC-AC7D-22A0249B868C}"/>
              </a:ext>
            </a:extLst>
          </p:cNvPr>
          <p:cNvPicPr>
            <a:picLocks noChangeAspect="1"/>
          </p:cNvPicPr>
          <p:nvPr/>
        </p:nvPicPr>
        <p:blipFill rotWithShape="1">
          <a:blip r:embed="rId4">
            <a:extLst>
              <a:ext uri="{28A0092B-C50C-407E-A947-70E740481C1C}">
                <a14:useLocalDpi xmlns:a14="http://schemas.microsoft.com/office/drawing/2010/main" val="0"/>
              </a:ext>
            </a:extLst>
          </a:blip>
          <a:srcRect r="6390" b="2"/>
          <a:stretch/>
        </p:blipFill>
        <p:spPr>
          <a:xfrm>
            <a:off x="6457533" y="381026"/>
            <a:ext cx="5176684" cy="3483864"/>
          </a:xfrm>
          <a:prstGeom prst="rect">
            <a:avLst/>
          </a:prstGeom>
        </p:spPr>
      </p:pic>
      <p:sp>
        <p:nvSpPr>
          <p:cNvPr id="22" name="Rectangle 21">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147709"/>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A49194-8628-40F0-8D5D-CEFD447CF014}"/>
              </a:ext>
            </a:extLst>
          </p:cNvPr>
          <p:cNvSpPr>
            <a:spLocks noGrp="1"/>
          </p:cNvSpPr>
          <p:nvPr>
            <p:ph idx="1"/>
          </p:nvPr>
        </p:nvSpPr>
        <p:spPr>
          <a:xfrm>
            <a:off x="5281864" y="4093166"/>
            <a:ext cx="6074984" cy="2103775"/>
          </a:xfrm>
        </p:spPr>
        <p:txBody>
          <a:bodyPr anchor="ctr">
            <a:normAutofit/>
          </a:bodyPr>
          <a:lstStyle/>
          <a:p>
            <a:r>
              <a:rPr lang="en-US" sz="2000" dirty="0"/>
              <a:t>Animal-to-people</a:t>
            </a:r>
          </a:p>
          <a:p>
            <a:r>
              <a:rPr lang="en-US" sz="2000" dirty="0"/>
              <a:t>Person-to-person</a:t>
            </a:r>
          </a:p>
          <a:p>
            <a:pPr lvl="1"/>
            <a:r>
              <a:rPr lang="en-US" sz="2000" dirty="0"/>
              <a:t>Close contacts (about 6 feet)</a:t>
            </a:r>
          </a:p>
          <a:p>
            <a:pPr lvl="1"/>
            <a:r>
              <a:rPr lang="en-US" sz="2000" dirty="0"/>
              <a:t>When an infected person coughs or sneezes</a:t>
            </a:r>
          </a:p>
          <a:p>
            <a:r>
              <a:rPr lang="en-US" sz="2100" dirty="0"/>
              <a:t>Touching contaminated surfaces or objects</a:t>
            </a:r>
          </a:p>
        </p:txBody>
      </p:sp>
      <p:pic>
        <p:nvPicPr>
          <p:cNvPr id="10" name="Picture 9">
            <a:extLst>
              <a:ext uri="{FF2B5EF4-FFF2-40B4-BE49-F238E27FC236}">
                <a16:creationId xmlns:a16="http://schemas.microsoft.com/office/drawing/2014/main" id="{DC86DDBE-CC18-48C3-B204-6304C301570A}"/>
              </a:ext>
            </a:extLst>
          </p:cNvPr>
          <p:cNvPicPr>
            <a:picLocks noChangeAspect="1"/>
          </p:cNvPicPr>
          <p:nvPr/>
        </p:nvPicPr>
        <p:blipFill rotWithShape="1">
          <a:blip r:embed="rId5">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328171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3003B-2C1E-407E-87A3-58EE536D42BA}"/>
              </a:ext>
            </a:extLst>
          </p:cNvPr>
          <p:cNvSpPr>
            <a:spLocks noGrp="1"/>
          </p:cNvSpPr>
          <p:nvPr>
            <p:ph type="title"/>
          </p:nvPr>
        </p:nvSpPr>
        <p:spPr>
          <a:xfrm>
            <a:off x="835152" y="620392"/>
            <a:ext cx="3374136" cy="5504688"/>
          </a:xfrm>
        </p:spPr>
        <p:txBody>
          <a:bodyPr vert="horz" lIns="91440" tIns="45720" rIns="91440" bIns="45720" rtlCol="0" anchor="ctr">
            <a:normAutofit/>
          </a:bodyPr>
          <a:lstStyle/>
          <a:p>
            <a:r>
              <a:rPr lang="en-US" kern="1200">
                <a:solidFill>
                  <a:schemeClr val="tx1"/>
                </a:solidFill>
                <a:latin typeface="+mj-lt"/>
                <a:ea typeface="+mj-ea"/>
                <a:cs typeface="+mj-cs"/>
              </a:rPr>
              <a:t>Symptoms can appear between 2-14 days after exposure</a:t>
            </a:r>
          </a:p>
        </p:txBody>
      </p:sp>
      <p:graphicFrame>
        <p:nvGraphicFramePr>
          <p:cNvPr id="6" name="Content Placeholder 2">
            <a:extLst>
              <a:ext uri="{FF2B5EF4-FFF2-40B4-BE49-F238E27FC236}">
                <a16:creationId xmlns:a16="http://schemas.microsoft.com/office/drawing/2014/main" id="{9ABF841C-4509-4378-B0FC-79A0341AFFC5}"/>
              </a:ext>
            </a:extLst>
          </p:cNvPr>
          <p:cNvGraphicFramePr>
            <a:graphicFrameLocks noGrp="1"/>
          </p:cNvGraphicFramePr>
          <p:nvPr>
            <p:ph idx="1"/>
            <p:extLst>
              <p:ext uri="{D42A27DB-BD31-4B8C-83A1-F6EECF244321}">
                <p14:modId xmlns:p14="http://schemas.microsoft.com/office/powerpoint/2010/main" val="129699937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F56DA71A-5003-498B-887D-FDC6D9A4F6E9}"/>
              </a:ext>
            </a:extLst>
          </p:cNvPr>
          <p:cNvPicPr>
            <a:picLocks noChangeAspect="1"/>
          </p:cNvPicPr>
          <p:nvPr/>
        </p:nvPicPr>
        <p:blipFill rotWithShape="1">
          <a:blip r:embed="rId8">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spTree>
    <p:extLst>
      <p:ext uri="{BB962C8B-B14F-4D97-AF65-F5344CB8AC3E}">
        <p14:creationId xmlns:p14="http://schemas.microsoft.com/office/powerpoint/2010/main" val="330522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17E0-38D8-42A9-9A0A-87A9D7A2DE25}"/>
              </a:ext>
            </a:extLst>
          </p:cNvPr>
          <p:cNvSpPr>
            <a:spLocks noGrp="1"/>
          </p:cNvSpPr>
          <p:nvPr>
            <p:ph type="title"/>
          </p:nvPr>
        </p:nvSpPr>
        <p:spPr>
          <a:xfrm>
            <a:off x="838200" y="365125"/>
            <a:ext cx="10515600" cy="1325563"/>
          </a:xfrm>
        </p:spPr>
        <p:txBody>
          <a:bodyPr>
            <a:normAutofit/>
          </a:bodyPr>
          <a:lstStyle/>
          <a:p>
            <a:r>
              <a:rPr lang="en-US"/>
              <a:t>Individuals at High Risk for Complications</a:t>
            </a:r>
            <a:endParaRPr lang="en-US" dirty="0"/>
          </a:p>
        </p:txBody>
      </p:sp>
      <p:pic>
        <p:nvPicPr>
          <p:cNvPr id="4" name="Picture 3">
            <a:extLst>
              <a:ext uri="{FF2B5EF4-FFF2-40B4-BE49-F238E27FC236}">
                <a16:creationId xmlns:a16="http://schemas.microsoft.com/office/drawing/2014/main" id="{73B0ADA8-7B53-4C76-8BEB-B052CC13BA3B}"/>
              </a:ext>
            </a:extLst>
          </p:cNvPr>
          <p:cNvPicPr>
            <a:picLocks noChangeAspect="1"/>
          </p:cNvPicPr>
          <p:nvPr/>
        </p:nvPicPr>
        <p:blipFill rotWithShape="1">
          <a:blip r:embed="rId2">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graphicFrame>
        <p:nvGraphicFramePr>
          <p:cNvPr id="6" name="Content Placeholder 2">
            <a:extLst>
              <a:ext uri="{FF2B5EF4-FFF2-40B4-BE49-F238E27FC236}">
                <a16:creationId xmlns:a16="http://schemas.microsoft.com/office/drawing/2014/main" id="{3BFF089F-F301-4AC8-A48F-A740F3A08562}"/>
              </a:ext>
            </a:extLst>
          </p:cNvPr>
          <p:cNvGraphicFramePr>
            <a:graphicFrameLocks noGrp="1"/>
          </p:cNvGraphicFramePr>
          <p:nvPr>
            <p:ph idx="1"/>
            <p:extLst>
              <p:ext uri="{D42A27DB-BD31-4B8C-83A1-F6EECF244321}">
                <p14:modId xmlns:p14="http://schemas.microsoft.com/office/powerpoint/2010/main" val="39854471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73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29A4A2-D078-4B74-A0CC-D8D1ABBA7110}"/>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chemeClr val="tx1"/>
                </a:solidFill>
                <a:latin typeface="+mj-lt"/>
                <a:ea typeface="+mj-ea"/>
                <a:cs typeface="+mj-cs"/>
              </a:rPr>
              <a:t>How can COVID-19 be prevented?</a:t>
            </a:r>
          </a:p>
        </p:txBody>
      </p:sp>
      <p:pic>
        <p:nvPicPr>
          <p:cNvPr id="37" name="Picture 36">
            <a:extLst>
              <a:ext uri="{FF2B5EF4-FFF2-40B4-BE49-F238E27FC236}">
                <a16:creationId xmlns:a16="http://schemas.microsoft.com/office/drawing/2014/main" id="{2F2E2359-9047-440D-AEE4-3313B719B142}"/>
              </a:ext>
            </a:extLst>
          </p:cNvPr>
          <p:cNvPicPr>
            <a:picLocks noChangeAspect="1"/>
          </p:cNvPicPr>
          <p:nvPr/>
        </p:nvPicPr>
        <p:blipFill rotWithShape="1">
          <a:blip r:embed="rId2">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graphicFrame>
        <p:nvGraphicFramePr>
          <p:cNvPr id="40" name="Content Placeholder 2">
            <a:extLst>
              <a:ext uri="{FF2B5EF4-FFF2-40B4-BE49-F238E27FC236}">
                <a16:creationId xmlns:a16="http://schemas.microsoft.com/office/drawing/2014/main" id="{44D922BA-97E3-4557-AAAA-6921A9AD058C}"/>
              </a:ext>
            </a:extLst>
          </p:cNvPr>
          <p:cNvGraphicFramePr>
            <a:graphicFrameLocks noGrp="1"/>
          </p:cNvGraphicFramePr>
          <p:nvPr>
            <p:ph idx="1"/>
            <p:extLst>
              <p:ext uri="{D42A27DB-BD31-4B8C-83A1-F6EECF244321}">
                <p14:modId xmlns:p14="http://schemas.microsoft.com/office/powerpoint/2010/main" val="344519979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38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4867-F37D-4DD9-8E70-9BB6ED672B5C}"/>
              </a:ext>
            </a:extLst>
          </p:cNvPr>
          <p:cNvSpPr>
            <a:spLocks noGrp="1"/>
          </p:cNvSpPr>
          <p:nvPr>
            <p:ph type="title"/>
          </p:nvPr>
        </p:nvSpPr>
        <p:spPr>
          <a:xfrm>
            <a:off x="838200" y="624568"/>
            <a:ext cx="3766457" cy="3871232"/>
          </a:xfrm>
        </p:spPr>
        <p:txBody>
          <a:bodyPr>
            <a:normAutofit/>
          </a:bodyPr>
          <a:lstStyle/>
          <a:p>
            <a:r>
              <a:rPr lang="en-US" sz="6000" dirty="0"/>
              <a:t>Social Distancing</a:t>
            </a:r>
          </a:p>
        </p:txBody>
      </p:sp>
      <p:sp>
        <p:nvSpPr>
          <p:cNvPr id="3" name="Content Placeholder 2">
            <a:extLst>
              <a:ext uri="{FF2B5EF4-FFF2-40B4-BE49-F238E27FC236}">
                <a16:creationId xmlns:a16="http://schemas.microsoft.com/office/drawing/2014/main" id="{2B8BAD64-DB5D-4C35-B3A6-083CBE6D84C5}"/>
              </a:ext>
            </a:extLst>
          </p:cNvPr>
          <p:cNvSpPr>
            <a:spLocks noGrp="1"/>
          </p:cNvSpPr>
          <p:nvPr>
            <p:ph idx="1"/>
          </p:nvPr>
        </p:nvSpPr>
        <p:spPr>
          <a:xfrm>
            <a:off x="5070952" y="624568"/>
            <a:ext cx="6324598" cy="5412920"/>
          </a:xfrm>
        </p:spPr>
        <p:txBody>
          <a:bodyPr anchor="ctr">
            <a:normAutofit/>
          </a:bodyPr>
          <a:lstStyle/>
          <a:p>
            <a:pPr marL="0" indent="0">
              <a:buNone/>
            </a:pPr>
            <a:r>
              <a:rPr lang="en-US" sz="3200" dirty="0"/>
              <a:t>A public health practice that aims to prevent sick people from coming in close contact with healthy people. </a:t>
            </a:r>
          </a:p>
          <a:p>
            <a:pPr marL="0" indent="0">
              <a:buNone/>
            </a:pPr>
            <a:r>
              <a:rPr lang="en-US" sz="3200" dirty="0"/>
              <a:t>People are asked to:</a:t>
            </a:r>
          </a:p>
          <a:p>
            <a:pPr marL="0" indent="0">
              <a:buNone/>
            </a:pPr>
            <a:endParaRPr lang="en-US" sz="3200" dirty="0"/>
          </a:p>
          <a:p>
            <a:r>
              <a:rPr lang="en-US" sz="3200" dirty="0"/>
              <a:t>Remain out of congregate settings, </a:t>
            </a:r>
          </a:p>
          <a:p>
            <a:r>
              <a:rPr lang="en-US" sz="3200" dirty="0"/>
              <a:t>Avoid mass gatherings, and</a:t>
            </a:r>
          </a:p>
          <a:p>
            <a:r>
              <a:rPr lang="en-US" sz="3200" dirty="0"/>
              <a:t>Maintain physical distance (approx. 6 feet) from others.</a:t>
            </a:r>
            <a:br>
              <a:rPr lang="en-US" sz="3200" dirty="0"/>
            </a:br>
            <a:endParaRPr lang="en-US" sz="3200" dirty="0"/>
          </a:p>
        </p:txBody>
      </p:sp>
      <p:cxnSp>
        <p:nvCxnSpPr>
          <p:cNvPr id="13" name="Straight Arrow Connector 12">
            <a:extLst>
              <a:ext uri="{FF2B5EF4-FFF2-40B4-BE49-F238E27FC236}">
                <a16:creationId xmlns:a16="http://schemas.microsoft.com/office/drawing/2014/main" id="{2BD090F6-8AD1-40E5-9E49-743266E2F9F3}"/>
              </a:ext>
            </a:extLst>
          </p:cNvPr>
          <p:cNvCxnSpPr>
            <a:cxnSpLocks/>
          </p:cNvCxnSpPr>
          <p:nvPr/>
        </p:nvCxnSpPr>
        <p:spPr>
          <a:xfrm>
            <a:off x="1529572" y="4726894"/>
            <a:ext cx="20701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775C10D-8289-46CD-8397-2A5AF87124A1}"/>
              </a:ext>
            </a:extLst>
          </p:cNvPr>
          <p:cNvPicPr>
            <a:picLocks noChangeAspect="1"/>
          </p:cNvPicPr>
          <p:nvPr/>
        </p:nvPicPr>
        <p:blipFill rotWithShape="1">
          <a:blip r:embed="rId2">
            <a:extLst>
              <a:ext uri="{28A0092B-C50C-407E-A947-70E740481C1C}">
                <a14:useLocalDpi xmlns:a14="http://schemas.microsoft.com/office/drawing/2010/main" val="0"/>
              </a:ext>
            </a:extLst>
          </a:blip>
          <a:srcRect l="21613" t="13999" r="18391" b="17304"/>
          <a:stretch/>
        </p:blipFill>
        <p:spPr>
          <a:xfrm>
            <a:off x="10887510" y="5659655"/>
            <a:ext cx="858068" cy="935198"/>
          </a:xfrm>
          <a:prstGeom prst="rect">
            <a:avLst/>
          </a:prstGeom>
        </p:spPr>
      </p:pic>
      <p:pic>
        <p:nvPicPr>
          <p:cNvPr id="15" name="Graphic 14" descr="Man">
            <a:extLst>
              <a:ext uri="{FF2B5EF4-FFF2-40B4-BE49-F238E27FC236}">
                <a16:creationId xmlns:a16="http://schemas.microsoft.com/office/drawing/2014/main" id="{0E653A85-97C9-43F4-BEB5-EBA1D48FD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172" y="4269694"/>
            <a:ext cx="914400" cy="914400"/>
          </a:xfrm>
          <a:prstGeom prst="rect">
            <a:avLst/>
          </a:prstGeom>
        </p:spPr>
      </p:pic>
      <p:pic>
        <p:nvPicPr>
          <p:cNvPr id="16" name="Graphic 15" descr="Man">
            <a:extLst>
              <a:ext uri="{FF2B5EF4-FFF2-40B4-BE49-F238E27FC236}">
                <a16:creationId xmlns:a16="http://schemas.microsoft.com/office/drawing/2014/main" id="{F46825A2-9CFC-44A2-9B18-83ABEF20C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0257" y="4261982"/>
            <a:ext cx="914400" cy="914400"/>
          </a:xfrm>
          <a:prstGeom prst="rect">
            <a:avLst/>
          </a:prstGeom>
        </p:spPr>
      </p:pic>
    </p:spTree>
    <p:extLst>
      <p:ext uri="{BB962C8B-B14F-4D97-AF65-F5344CB8AC3E}">
        <p14:creationId xmlns:p14="http://schemas.microsoft.com/office/powerpoint/2010/main" val="16891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DB5180C75AFE4EB2126B601F550E84" ma:contentTypeVersion="14" ma:contentTypeDescription="Create a new document." ma:contentTypeScope="" ma:versionID="e65fd34283f9e392c30b92b6bcb94c98">
  <xsd:schema xmlns:xsd="http://www.w3.org/2001/XMLSchema" xmlns:xs="http://www.w3.org/2001/XMLSchema" xmlns:p="http://schemas.microsoft.com/office/2006/metadata/properties" xmlns:ns3="8bcd4b05-bea1-444e-abe8-98fb8671760f" xmlns:ns4="b0c7b89a-7078-43b3-9af3-554a521d055e" targetNamespace="http://schemas.microsoft.com/office/2006/metadata/properties" ma:root="true" ma:fieldsID="bbf316ee4e048ec3567d6ede9f638c8a" ns3:_="" ns4:_="">
    <xsd:import namespace="8bcd4b05-bea1-444e-abe8-98fb8671760f"/>
    <xsd:import namespace="b0c7b89a-7078-43b3-9af3-554a521d05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CLASSIFI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d4b05-bea1-444e-abe8-98fb86717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CLASSIFICATION" ma:index="17" nillable="true" ma:displayName="CLASSIFICATION" ma:internalName="CLASSIFICATION">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c7b89a-7078-43b3-9af3-554a521d05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LASSIFICATION xmlns="8bcd4b05-bea1-444e-abe8-98fb867176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97559-7CCF-4C2E-B385-224466EF2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d4b05-bea1-444e-abe8-98fb8671760f"/>
    <ds:schemaRef ds:uri="b0c7b89a-7078-43b3-9af3-554a521d05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85690C-FA3A-4026-B6D1-653B18AFE383}">
  <ds:schemaRefs>
    <ds:schemaRef ds:uri="http://purl.org/dc/elements/1.1/"/>
    <ds:schemaRef ds:uri="http://schemas.openxmlformats.org/package/2006/metadata/core-properties"/>
    <ds:schemaRef ds:uri="http://schemas.microsoft.com/office/infopath/2007/PartnerControls"/>
    <ds:schemaRef ds:uri="http://purl.org/dc/terms/"/>
    <ds:schemaRef ds:uri="8bcd4b05-bea1-444e-abe8-98fb8671760f"/>
    <ds:schemaRef ds:uri="http://schemas.microsoft.com/office/2006/documentManagement/types"/>
    <ds:schemaRef ds:uri="http://schemas.microsoft.com/office/2006/metadata/properties"/>
    <ds:schemaRef ds:uri="b0c7b89a-7078-43b3-9af3-554a521d055e"/>
    <ds:schemaRef ds:uri="http://www.w3.org/XML/1998/namespace"/>
    <ds:schemaRef ds:uri="http://purl.org/dc/dcmitype/"/>
  </ds:schemaRefs>
</ds:datastoreItem>
</file>

<file path=customXml/itemProps3.xml><?xml version="1.0" encoding="utf-8"?>
<ds:datastoreItem xmlns:ds="http://schemas.openxmlformats.org/officeDocument/2006/customXml" ds:itemID="{2B8B1011-2585-42BF-8B3D-EBD9E605A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2656</Words>
  <Application>Microsoft Office PowerPoint</Application>
  <PresentationFormat>Widescreen</PresentationFormat>
  <Paragraphs>260</Paragraphs>
  <Slides>28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The 2019 Novel Coronavirus</vt:lpstr>
      <vt:lpstr>Learning Objectives</vt:lpstr>
      <vt:lpstr>What is the 2019 Novel Coronavirus (COVID-19)?</vt:lpstr>
      <vt:lpstr>Global Cases for COVID-19</vt:lpstr>
      <vt:lpstr>How does COVID-19 spread?</vt:lpstr>
      <vt:lpstr>Symptoms can appear between 2-14 days after exposure</vt:lpstr>
      <vt:lpstr>Individuals at High Risk for Complications</vt:lpstr>
      <vt:lpstr>PowerPoint Presentation</vt:lpstr>
      <vt:lpstr>Social Distancing</vt:lpstr>
      <vt:lpstr>Goals of Social Distancing</vt:lpstr>
      <vt:lpstr>Steps for Social Distancing  </vt:lpstr>
      <vt:lpstr>Who is at risk of acquiring COVID-19?</vt:lpstr>
      <vt:lpstr>Who Should use Face Masks to protect against COVID-19?</vt:lpstr>
      <vt:lpstr>What can travelers do to protect themselves and others?</vt:lpstr>
      <vt:lpstr>Talk to your Healthcare Provider if…</vt:lpstr>
      <vt:lpstr>People suspected to have COVID-19 should…</vt:lpstr>
      <vt:lpstr>How is COVID-19 treated?</vt:lpstr>
      <vt:lpstr>When to Stop Home Isolation</vt:lpstr>
      <vt:lpstr>3 Impacts of a Pandemic</vt:lpstr>
      <vt:lpstr>PowerPoint Presentation</vt:lpstr>
      <vt:lpstr>Reduce Stigma with FACTS</vt:lpstr>
      <vt:lpstr>COVID-19 and Racism or Xenophobia</vt:lpstr>
      <vt:lpstr>Interrupt  Speak Up</vt:lpstr>
      <vt:lpstr> COVID-19 and  Mental Health, Trauma and Addiction  </vt:lpstr>
      <vt:lpstr>COVID-19 and the “Most Vulnerable”</vt:lpstr>
      <vt:lpstr>Moving Forward – What can YOU (and MCC) do?</vt:lpstr>
      <vt:lpstr>PowerPoint Presentation</vt:lpstr>
      <vt:lpst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2019 Novel Coronavirus</dc:title>
  <dc:creator>Kristen Handricken</dc:creator>
  <cp:lastModifiedBy>Carmen Plazas</cp:lastModifiedBy>
  <cp:revision>5</cp:revision>
  <dcterms:created xsi:type="dcterms:W3CDTF">2020-03-19T05:46:26Z</dcterms:created>
  <dcterms:modified xsi:type="dcterms:W3CDTF">2020-03-19T14:28:01Z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0x01010079DB5180C75AFE4EB2126B601F550E84</vt:lpwstr>
  </property>
</Properties>
</file>